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79" r:id="rId2"/>
    <p:sldId id="281" r:id="rId3"/>
    <p:sldId id="283" r:id="rId4"/>
    <p:sldId id="282" r:id="rId5"/>
    <p:sldId id="287" r:id="rId6"/>
    <p:sldId id="288" r:id="rId7"/>
    <p:sldId id="278" r:id="rId8"/>
    <p:sldId id="289" r:id="rId9"/>
    <p:sldId id="335" r:id="rId10"/>
    <p:sldId id="292" r:id="rId11"/>
    <p:sldId id="340" r:id="rId12"/>
    <p:sldId id="290" r:id="rId13"/>
    <p:sldId id="295" r:id="rId14"/>
    <p:sldId id="296" r:id="rId15"/>
    <p:sldId id="297" r:id="rId16"/>
    <p:sldId id="318" r:id="rId17"/>
    <p:sldId id="299" r:id="rId18"/>
    <p:sldId id="300" r:id="rId19"/>
    <p:sldId id="303" r:id="rId20"/>
    <p:sldId id="304" r:id="rId21"/>
    <p:sldId id="319" r:id="rId22"/>
    <p:sldId id="373" r:id="rId23"/>
    <p:sldId id="310" r:id="rId24"/>
    <p:sldId id="312" r:id="rId25"/>
    <p:sldId id="375" r:id="rId26"/>
    <p:sldId id="368" r:id="rId27"/>
    <p:sldId id="369" r:id="rId28"/>
    <p:sldId id="376" r:id="rId29"/>
    <p:sldId id="313" r:id="rId30"/>
    <p:sldId id="345" r:id="rId31"/>
    <p:sldId id="316" r:id="rId32"/>
    <p:sldId id="317" r:id="rId33"/>
    <p:sldId id="374" r:id="rId34"/>
    <p:sldId id="362" r:id="rId35"/>
    <p:sldId id="363" r:id="rId36"/>
    <p:sldId id="348" r:id="rId37"/>
    <p:sldId id="327" r:id="rId38"/>
    <p:sldId id="356" r:id="rId39"/>
    <p:sldId id="355" r:id="rId40"/>
    <p:sldId id="370" r:id="rId41"/>
    <p:sldId id="364" r:id="rId42"/>
    <p:sldId id="361" r:id="rId43"/>
    <p:sldId id="331" r:id="rId44"/>
    <p:sldId id="332" r:id="rId45"/>
    <p:sldId id="380" r:id="rId46"/>
    <p:sldId id="381" r:id="rId47"/>
    <p:sldId id="379" r:id="rId48"/>
    <p:sldId id="378" r:id="rId49"/>
    <p:sldId id="377" r:id="rId50"/>
    <p:sldId id="372" r:id="rId51"/>
    <p:sldId id="37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99FFCC"/>
    <a:srgbClr val="00FF00"/>
    <a:srgbClr val="FF9966"/>
    <a:srgbClr val="FF3300"/>
    <a:srgbClr val="00FFFF"/>
    <a:srgbClr val="66FFFF"/>
    <a:srgbClr val="CC00FF"/>
    <a:srgbClr val="33CC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1099-7EBE-4D12-B880-CCA6B38B92A6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36C10-A9D4-4995-9BAF-95FBD77A7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4299-1721-48C6-878D-74296BE00D21}" type="datetimeFigureOut">
              <a:rPr lang="en-US" smtClean="0"/>
              <a:t>6/12/2019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EF9EC-8318-4FF6-847E-A85BBD2B7E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DE629-D673-447F-9020-39839D1EC6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05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A3B0F-DA46-304F-A998-B9CF43AA609B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0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DE629-D673-447F-9020-39839D1EC6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2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DE629-D673-447F-9020-39839D1EC6B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7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DE629-D673-447F-9020-39839D1EC6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6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all cultural practices are “losers” if changes in environmental variables (like temperature) favors the sustainability of a species a cultural practice the practice depends on. However, there may be other limiting factors, such as precipitation, that could offset 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DE629-D673-447F-9020-39839D1EC6B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31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DE629-D673-447F-9020-39839D1EC6B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994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956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DE629-D673-447F-9020-39839D1EC6B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540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DE629-D673-447F-9020-39839D1EC6B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6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B874-E53C-42B9-98BA-0781B387246C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402F4-45D7-406A-9C33-75238E131A1E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E011-4F7D-42D0-82E1-078A40B76F01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471FE-0FCC-47A4-B218-06AF00AFA70F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C22A-A385-4013-8BC3-1C712ED98224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3CD7-DDC2-4E28-B80E-11B3368F8846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2D6B-0F0F-41E5-8A0F-FC2D7E2110E0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C1A38-D70F-41CF-857C-945C6FF6B07D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96DC-D1E7-4668-A471-A46ECA2AE34F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CC444FFE-4BDB-4301-83D8-FE8B25E7CF5A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17.png"/><Relationship Id="rId2" Type="http://schemas.openxmlformats.org/officeDocument/2006/relationships/hyperlink" Target="http://www.google.com/url?sa=i&amp;rct=j&amp;q=&amp;esrc=s&amp;source=images&amp;cd=&amp;cad=rja&amp;uact=8&amp;ved=0CAcQjRw&amp;url=http://www.meted.ucar.edu/USBR/water_climate/print.php&amp;ei=YVJYVLGnKc6OyAS8uYLwBQ&amp;psig=AFQjCNHMARqKbtB_R4pGOQ3_PvEttOnMOA&amp;ust=141516074874122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69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imgres?um=1&amp;hl=en&amp;sa=N&amp;biw=1280&amp;bih=878&amp;tbm=isch&amp;tbnid=e7YqeT3xJndLSM:&amp;imgrefurl=http://www.cakex.org/directory/organizations/northern-institute-applied-climate-science-0&amp;docid=3lMKjX7F60dAXM&amp;imgurl=http://www.cakex.org/sites/default/files/imagecache/featured-content/org-images/NIACS_logo_6.jpg&amp;w=595&amp;h=270&amp;ei=69CSUNGHE-aryQHO04HYAQ&amp;zoom=1&amp;iact=hc&amp;vpx=426&amp;vpy=167&amp;dur=14&amp;hovh=151&amp;hovw=334&amp;tx=183&amp;ty=95&amp;sig=117341845181090162432&amp;page=1&amp;tbnh=118&amp;tbnw=262&amp;start=0&amp;ndsp=28&amp;ved=1t:429,i:78" TargetMode="External"/><Relationship Id="rId13" Type="http://schemas.openxmlformats.org/officeDocument/2006/relationships/image" Target="../media/image14.jpeg"/><Relationship Id="rId18" Type="http://schemas.openxmlformats.org/officeDocument/2006/relationships/image" Target="../media/image19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5" Type="http://schemas.openxmlformats.org/officeDocument/2006/relationships/image" Target="../media/image16.gif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0.png"/><Relationship Id="rId2" Type="http://schemas.openxmlformats.org/officeDocument/2006/relationships/hyperlink" Target="http://www.google.com/url?sa=i&amp;rct=j&amp;q=&amp;esrc=s&amp;source=images&amp;cd=&amp;cad=rja&amp;uact=8&amp;ved=0CAcQjRw&amp;url=http://www.outintheboonies.com/Bull_Creek/&amp;ei=ofrsVJ-2NZKOyATSroHAAg&amp;bvm=bv.86475890,d.cWc&amp;psig=AFQjCNG4qVQTzyhR8Z2L-bl4MD1t_fKCYw&amp;ust=142490316539570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hyperlink" Target="http://www.google.com/url?sa=i&amp;rct=j&amp;q=&amp;esrc=s&amp;source=images&amp;cd=&amp;cad=rja&amp;uact=8&amp;ved=0CAcQjRw&amp;url=http://voices.nationalgeographic.com/2013/02/14/geography-in-the-news-the-everglades-python-solution/&amp;ei=nQLtVKvuKsSYgwTwqYC4Cg&amp;bvm=bv.86475890,d.eXY&amp;psig=AFQjCNGUHBcg9pQU_ObSx6BXiXt5Tu3xDQ&amp;ust=1424905238966410" TargetMode="Externa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5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87.jpeg"/><Relationship Id="rId4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limatecommunication.yale.edu/" TargetMode="Externa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-wow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fyi.extension.wisc.edu/nglvc/climate-strong/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fyi.uwex.edu/nglvc/" TargetMode="External"/><Relationship Id="rId2" Type="http://schemas.openxmlformats.org/officeDocument/2006/relationships/hyperlink" Target="mailto:catherine.techtmann@ces.uwex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0.jpeg"/><Relationship Id="rId5" Type="http://schemas.openxmlformats.org/officeDocument/2006/relationships/image" Target="../media/image135.png"/><Relationship Id="rId10" Type="http://schemas.openxmlformats.org/officeDocument/2006/relationships/hyperlink" Target="https://www.youtube.com/watch?v=wWh6ulBsLHE" TargetMode="External"/><Relationship Id="rId4" Type="http://schemas.openxmlformats.org/officeDocument/2006/relationships/image" Target="../media/image134.png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4558" y="5146801"/>
            <a:ext cx="79247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Cathy Techtmann- Environmental Outreach State Specialist</a:t>
            </a:r>
          </a:p>
          <a:p>
            <a:pPr algn="ctr"/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Professor, Community Resource </a:t>
            </a:r>
            <a:r>
              <a:rPr lang="en-U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en-US" sz="20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solidFill>
                <a:srgbClr val="CCFF9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B9250-5297-4DF1-9548-F670B1252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39" y="420448"/>
            <a:ext cx="1657318" cy="16573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89213" y="2349707"/>
            <a:ext cx="10640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</a:rPr>
              <a:t>Do Culture and Science Agree?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</a:rPr>
              <a:t>Making Climate Change “Come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</a:rPr>
              <a:t>Alive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</a:rPr>
              <a:t>”</a:t>
            </a:r>
          </a:p>
          <a:p>
            <a:pPr algn="ctr"/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Fax" panose="02060602050505020204" pitchFamily="18" charset="0"/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</a:rPr>
              <a:t>Using the G-WOW Climate Literacy Model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Fax" panose="02060602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9359" y="421228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IASNR Conference, June 3 2019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91" b="19227"/>
          <a:stretch/>
        </p:blipFill>
        <p:spPr>
          <a:xfrm>
            <a:off x="5385739" y="6084552"/>
            <a:ext cx="2181389" cy="6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7099300" y="821023"/>
            <a:ext cx="4695799" cy="21984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of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472503" y="1920238"/>
            <a:ext cx="1318661" cy="413886"/>
          </a:xfrm>
          <a:prstGeom prst="rightArrow">
            <a:avLst/>
          </a:prstGeom>
          <a:gradFill flip="none" rotWithShape="1">
            <a:gsLst>
              <a:gs pos="97000">
                <a:srgbClr val="FF0000"/>
              </a:gs>
              <a:gs pos="3000">
                <a:schemeClr val="accent1">
                  <a:lumMod val="40000"/>
                  <a:lumOff val="6000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41120" y="1349455"/>
            <a:ext cx="3832547" cy="15554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of Translation of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 “Tech Transfer”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960" y="4254399"/>
            <a:ext cx="11226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Through climate interpretation, understanding; through understanding, awareness, through awareness, climate action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Lucida Fax" panose="02060602050505020204" pitchFamily="18" charset="0"/>
              </a:rPr>
              <a:t>G-WOW Model</a:t>
            </a:r>
            <a:endParaRPr lang="en-US" sz="2400" dirty="0">
              <a:solidFill>
                <a:srgbClr val="FFC000"/>
              </a:solidFill>
              <a:latin typeface="Lucida Fax" panose="02060602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3432" y="4254399"/>
            <a:ext cx="1032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CFF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“Through interpretation, understanding; through understanding, appreciation; through appreciation, protection”</a:t>
            </a:r>
          </a:p>
          <a:p>
            <a:pPr algn="ctr"/>
            <a:r>
              <a:rPr lang="en-US" sz="2400" dirty="0" smtClean="0">
                <a:solidFill>
                  <a:srgbClr val="CCFF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2400" dirty="0" smtClean="0">
                <a:solidFill>
                  <a:srgbClr val="CCFF33"/>
                </a:solidFill>
                <a:latin typeface="Lucida Fax" panose="02060602050505020204" pitchFamily="18" charset="0"/>
              </a:rPr>
              <a:t>Freeman Tilden-</a:t>
            </a:r>
            <a:endParaRPr lang="en-US" sz="2400" dirty="0">
              <a:solidFill>
                <a:srgbClr val="CCFF33"/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1" grpId="0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2975" y="2434382"/>
            <a:ext cx="10420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Interpretive Communication includes </a:t>
            </a:r>
            <a:r>
              <a:rPr lang="en-US" sz="24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ALL of these principles</a:t>
            </a:r>
          </a:p>
          <a:p>
            <a:pPr lvl="0" algn="ctr"/>
            <a:endParaRPr lang="en-US" sz="2000" b="1" i="1" dirty="0" smtClean="0">
              <a:solidFill>
                <a:srgbClr val="FFFF00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pPr lvl="0" algn="ctr"/>
            <a:r>
              <a:rPr lang="en-US" sz="2000" b="1" i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(</a:t>
            </a:r>
            <a:r>
              <a:rPr lang="en-US" sz="2000" b="1" i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and so </a:t>
            </a:r>
            <a:r>
              <a:rPr lang="en-US" sz="2000" b="1" i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can </a:t>
            </a:r>
            <a:r>
              <a:rPr lang="en-US" sz="2000" b="1" i="1" u="sng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your</a:t>
            </a:r>
            <a:r>
              <a:rPr lang="en-US" sz="2000" b="1" i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 climate change communication) </a:t>
            </a:r>
            <a:endParaRPr lang="en-US" sz="2000" b="1" i="1" dirty="0">
              <a:solidFill>
                <a:srgbClr val="FFFF00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3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GLIFWC maple tapping">
            <a:extLst>
              <a:ext uri="{FF2B5EF4-FFF2-40B4-BE49-F238E27FC236}">
                <a16:creationId xmlns:a16="http://schemas.microsoft.com/office/drawing/2014/main" id="{1C1C0270-2B46-4EA3-87BA-2D51D0D6A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69" y="954653"/>
            <a:ext cx="2299216" cy="1724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21" y="2507607"/>
            <a:ext cx="1118220" cy="1399153"/>
          </a:xfrm>
          <a:prstGeom prst="rect">
            <a:avLst/>
          </a:prstGeom>
          <a:ln w="60325" cmpd="thickThin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11043" y="160188"/>
            <a:ext cx="51808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relate to a person’s experiences, values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2769" y="4347785"/>
            <a:ext cx="342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eveal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Revelation of information </a:t>
            </a:r>
          </a:p>
          <a:p>
            <a:pPr algn="ctr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ather than just “tech transfer”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1053" y="5833121"/>
            <a:ext cx="62932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the 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just the parts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1826" y="4076323"/>
            <a:ext cx="21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Provoke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Calls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action—</a:t>
            </a:r>
          </a:p>
          <a:p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Big So What!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66" y="4818016"/>
            <a:ext cx="1283589" cy="1015105"/>
          </a:xfrm>
          <a:prstGeom prst="rect">
            <a:avLst/>
          </a:prstGeom>
        </p:spPr>
      </p:pic>
      <p:pic>
        <p:nvPicPr>
          <p:cNvPr id="12" name="Picture 6" descr="http://schmidling.com/mapl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436" y="2371555"/>
            <a:ext cx="2022691" cy="1709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scientific chart na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008">
            <a:off x="8804500" y="2445318"/>
            <a:ext cx="2630816" cy="181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3245">
            <a:off x="5206814" y="2890414"/>
            <a:ext cx="1148436" cy="14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3323" y="460193"/>
            <a:ext cx="86985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latin typeface="Lucida Fax" panose="02060602050505020204" pitchFamily="18" charset="0"/>
                <a:cs typeface="Arial" panose="020B0604020202020204" pitchFamily="34" charset="0"/>
              </a:rPr>
              <a:t>3.  It links climate change to what people value through the sustainability of species and habitats</a:t>
            </a:r>
            <a:endParaRPr lang="en-US" sz="2400" b="1" dirty="0"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pPr lvl="0"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revealing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climate change is affecting the </a:t>
            </a:r>
          </a:p>
          <a:p>
            <a:pPr lvl="0" algn="ctr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of species and habitats </a:t>
            </a:r>
          </a:p>
          <a:p>
            <a:pPr lvl="0"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support cultural or economic practices people </a:t>
            </a:r>
            <a:r>
              <a:rPr lang="en-US" sz="24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4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place-based evidence they can observe </a:t>
            </a:r>
          </a:p>
          <a:p>
            <a:pPr lvl="0"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climate science</a:t>
            </a:r>
          </a:p>
          <a:p>
            <a:pPr lvl="0" algn="ctr"/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provoke </a:t>
            </a:r>
            <a:r>
              <a:rPr lang="en-US" sz="2400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68" y="238126"/>
            <a:ext cx="2360155" cy="1756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29" y="4814246"/>
            <a:ext cx="2288348" cy="1788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05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917" y="1682848"/>
            <a:ext cx="7941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Why?</a:t>
            </a:r>
          </a:p>
          <a:p>
            <a:pPr algn="ctr">
              <a:defRPr/>
            </a:pP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kern="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Superior </a:t>
            </a:r>
            <a:r>
              <a:rPr lang="en-US" sz="2000" kern="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Ojibwe</a:t>
            </a:r>
            <a:r>
              <a:rPr lang="en-US" sz="2000" kern="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relied on the sustainability of</a:t>
            </a:r>
          </a:p>
          <a:p>
            <a:pPr algn="ctr">
              <a:defRPr/>
            </a:pP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 and animal species for generations to support subsistence, cultural, and spiritual practices or “lifeways”……</a:t>
            </a:r>
          </a:p>
        </p:txBody>
      </p:sp>
      <p:pic>
        <p:nvPicPr>
          <p:cNvPr id="5" name="Picture 6" descr="http://ojibwe.lib.umn.edu/sites/default/files/imagecache/collection_full_page/collections/14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0917" y="3840530"/>
            <a:ext cx="3645072" cy="2585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ojibwe.lib.umn.edu/sites/default/files/imagecache/collection_full_page/collections/ricing000694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8" t="5893" r="1751" b="6649"/>
          <a:stretch/>
        </p:blipFill>
        <p:spPr bwMode="auto">
          <a:xfrm flipH="1">
            <a:off x="6598141" y="3922973"/>
            <a:ext cx="3926983" cy="242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1813" y="669728"/>
            <a:ext cx="972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latin typeface="Lucida Fax" panose="02060602050505020204" pitchFamily="18" charset="0"/>
                <a:cs typeface="Arial" panose="020B0604020202020204" pitchFamily="34" charset="0"/>
              </a:rPr>
              <a:t>4.  It integrates Traditional Ecological Knowledge (TEK)</a:t>
            </a:r>
          </a:p>
        </p:txBody>
      </p:sp>
    </p:spTree>
    <p:extLst>
      <p:ext uri="{BB962C8B-B14F-4D97-AF65-F5344CB8AC3E}">
        <p14:creationId xmlns:p14="http://schemas.microsoft.com/office/powerpoint/2010/main" val="20992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37CCD3-90C6-48A1-B944-21DFE0FE48E2}"/>
              </a:ext>
            </a:extLst>
          </p:cNvPr>
          <p:cNvSpPr/>
          <p:nvPr/>
        </p:nvSpPr>
        <p:spPr>
          <a:xfrm>
            <a:off x="3606800" y="5754230"/>
            <a:ext cx="7696200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kern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Finnis, J., Sarkar, A., Stoddart, M. 2015. Bridging science and community knowledge? The complicating role of natural variability in perceptions of climate change. Global Environmental Change 32: 1-10.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D55F2-CCBB-441D-9CB9-AC065464D897}"/>
              </a:ext>
            </a:extLst>
          </p:cNvPr>
          <p:cNvSpPr txBox="1"/>
          <p:nvPr/>
        </p:nvSpPr>
        <p:spPr>
          <a:xfrm>
            <a:off x="1196975" y="532661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……..Indigenous </a:t>
            </a:r>
            <a:r>
              <a:rPr lang="en-US" sz="2000" kern="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</a:t>
            </a: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knowledge (TEK)  </a:t>
            </a:r>
          </a:p>
          <a:p>
            <a:pPr algn="ctr">
              <a:defRPr/>
            </a:pP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natural systems, and </a:t>
            </a:r>
            <a:r>
              <a:rPr lang="en-US" sz="2000" kern="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provide </a:t>
            </a: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place-based indicators of climate change beyond weather variability. These can provide us with a “baseline” for evaluating place-based evidence we are </a:t>
            </a:r>
            <a:r>
              <a:rPr lang="en-US" sz="2000" kern="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observing in other cultures </a:t>
            </a:r>
            <a:endParaRPr lang="en-US" sz="2000" kern="0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31B9B-07BA-404A-A335-0D15FDD1FFBC}"/>
              </a:ext>
            </a:extLst>
          </p:cNvPr>
          <p:cNvSpPr txBox="1"/>
          <p:nvPr/>
        </p:nvSpPr>
        <p:spPr>
          <a:xfrm>
            <a:off x="1018540" y="2835669"/>
            <a:ext cx="5610860" cy="18466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Lucida Fax" panose="02060602050505020204" pitchFamily="18" charset="0"/>
              </a:rPr>
              <a:t>Challenges with Place-Based Evidence</a:t>
            </a:r>
          </a:p>
          <a:p>
            <a:endParaRPr lang="en-US" sz="2000" dirty="0">
              <a:solidFill>
                <a:srgbClr val="FFC000"/>
              </a:solidFill>
            </a:endParaRPr>
          </a:p>
          <a:p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results confirm that residents perceive regional climate change, it is not clear whether (they) can distinguish (weather) variability from climate change”</a:t>
            </a:r>
          </a:p>
        </p:txBody>
      </p:sp>
      <p:pic>
        <p:nvPicPr>
          <p:cNvPr id="2056" name="Picture 8" descr="Image result for location of stephenville newfound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2678948"/>
            <a:ext cx="3124200" cy="26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859010" y="4546061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4444"/>
          <a:stretch/>
        </p:blipFill>
        <p:spPr>
          <a:xfrm rot="21127945">
            <a:off x="777974" y="2173333"/>
            <a:ext cx="3072564" cy="4063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26" y="2482087"/>
            <a:ext cx="4822046" cy="32238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4927" y="1098239"/>
            <a:ext cx="8103553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Great Lakes Indian Fish and Wildlife Commission’s</a:t>
            </a:r>
          </a:p>
          <a:p>
            <a:pPr algn="ctr"/>
            <a:endParaRPr lang="en-US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“Climate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Change Vulnerability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Assessment”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0"/>
            <a:ext cx="1757081" cy="1762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391026" y="360843"/>
            <a:ext cx="757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Sources of Traditional Ecological Knowledge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3637" y="6035849"/>
            <a:ext cx="714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Language     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Knowledge Keepers       Elders</a:t>
            </a:r>
          </a:p>
        </p:txBody>
      </p:sp>
    </p:spTree>
    <p:extLst>
      <p:ext uri="{BB962C8B-B14F-4D97-AF65-F5344CB8AC3E}">
        <p14:creationId xmlns:p14="http://schemas.microsoft.com/office/powerpoint/2010/main" val="2750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encrypted-tbn2.gstatic.com/images?q=tbn:ANd9GcTl3l_s7qlg5mX_-Gm_J0_C8NFfu8z-s-9Yh9TyOtI5ZxhpF2I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83" y="4844039"/>
            <a:ext cx="1721538" cy="160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249" y="357217"/>
            <a:ext cx="1080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 startAt="5"/>
              <a:defRPr/>
            </a:pPr>
            <a:r>
              <a:rPr lang="en-US" sz="2200" b="1" kern="0" dirty="0" smtClean="0">
                <a:latin typeface="Lucida Fax" panose="02060602050505020204" pitchFamily="18" charset="0"/>
                <a:cs typeface="Arial" panose="020B0604020202020204" pitchFamily="34" charset="0"/>
              </a:rPr>
              <a:t>Qualitative </a:t>
            </a:r>
            <a:r>
              <a:rPr lang="en-US" sz="2200" b="1" kern="0" dirty="0">
                <a:latin typeface="Lucida Fax" panose="02060602050505020204" pitchFamily="18" charset="0"/>
                <a:cs typeface="Arial" panose="020B0604020202020204" pitchFamily="34" charset="0"/>
              </a:rPr>
              <a:t>place-based evidence </a:t>
            </a:r>
            <a:r>
              <a:rPr lang="en-US" sz="2200" b="1" kern="0" dirty="0" smtClean="0">
                <a:latin typeface="Lucida Fax" panose="02060602050505020204" pitchFamily="18" charset="0"/>
                <a:cs typeface="Arial" panose="020B0604020202020204" pitchFamily="34" charset="0"/>
              </a:rPr>
              <a:t>is integrated with </a:t>
            </a:r>
          </a:p>
          <a:p>
            <a:pPr algn="ctr">
              <a:defRPr/>
            </a:pPr>
            <a:r>
              <a:rPr lang="en-US" sz="2200" b="1" kern="0" dirty="0" smtClean="0">
                <a:latin typeface="Lucida Fax" panose="02060602050505020204" pitchFamily="18" charset="0"/>
                <a:cs typeface="Arial" panose="020B0604020202020204" pitchFamily="34" charset="0"/>
              </a:rPr>
              <a:t>quantitative evidence </a:t>
            </a:r>
            <a:r>
              <a:rPr lang="en-US" sz="2200" b="1" kern="0" dirty="0">
                <a:latin typeface="Lucida Fax" panose="02060602050505020204" pitchFamily="18" charset="0"/>
                <a:cs typeface="Arial" panose="020B0604020202020204" pitchFamily="34" charset="0"/>
              </a:rPr>
              <a:t>from peer reviewed sources</a:t>
            </a:r>
            <a:r>
              <a:rPr lang="en-US" sz="2200" b="1" kern="0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 </a:t>
            </a:r>
            <a:endParaRPr lang="en-US" sz="2200" b="1" kern="0" dirty="0">
              <a:latin typeface="Lucida Fax" panose="020606020505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5238" y="2109962"/>
            <a:ext cx="564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Historic climate data and projections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map formats </a:t>
            </a:r>
          </a:p>
        </p:txBody>
      </p:sp>
      <p:pic>
        <p:nvPicPr>
          <p:cNvPr id="3074" name="Picture 2" descr="Report Co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000">
            <a:off x="2651831" y="-2720074"/>
            <a:ext cx="136148" cy="17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g-wow.org/App_Images/2017/ceded_maps/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375" y="1917236"/>
            <a:ext cx="2521322" cy="194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52714" y="3941535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238" y="4844039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WICCI</a:t>
            </a:r>
          </a:p>
        </p:txBody>
      </p:sp>
      <p:pic>
        <p:nvPicPr>
          <p:cNvPr id="12" name="Picture 11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397" y="2747944"/>
            <a:ext cx="807914" cy="8079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anhujinka.org/wp-content/uploads/2013/05/nasa-logo-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87" y="2755562"/>
            <a:ext cx="759892" cy="759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Wisconsin Initiative on Climate Change Adaptation (WICCI)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05" y="2851225"/>
            <a:ext cx="818887" cy="63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403108" y="5679409"/>
            <a:ext cx="8214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A1B climate scenario (middle of the road)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climate projections </a:t>
            </a: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unless 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 stated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3" y="1502609"/>
            <a:ext cx="1914814" cy="2490671"/>
          </a:xfrm>
          <a:prstGeom prst="rect">
            <a:avLst/>
          </a:prstGeom>
        </p:spPr>
      </p:pic>
      <p:pic>
        <p:nvPicPr>
          <p:cNvPr id="17" name="Picture 4" descr="Image result for WICCI climate map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5"/>
          <a:stretch/>
        </p:blipFill>
        <p:spPr bwMode="auto">
          <a:xfrm>
            <a:off x="1423259" y="2868580"/>
            <a:ext cx="1837885" cy="184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78208" y="2437155"/>
            <a:ext cx="695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Unprecedented cancellation/disruption of tribal wild rice harvests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TEK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0219" y="1314712"/>
            <a:ext cx="1001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Place-based Evidence</a:t>
            </a:r>
            <a:r>
              <a:rPr lang="en-US" sz="24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qualitative evidence we can observe</a:t>
            </a:r>
          </a:p>
        </p:txBody>
      </p:sp>
      <p:pic>
        <p:nvPicPr>
          <p:cNvPr id="3074" name="Picture 2" descr="http://news.minnesota.publicradio.org/features/2005/09/19_robertsont_wildrice/images/johnknockingrice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846" y="1993328"/>
            <a:ext cx="2085284" cy="156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8208" y="3663278"/>
            <a:ext cx="65959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Ice cover on Lake Superior at Bayfield, Wisconsin has decreased approximately 3 days/decade or 45 days over the past 150 years           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8208" y="5501207"/>
            <a:ext cx="650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extreme storm events:  2012, 2014, 2015,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2016, 2018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www.wicci.wisc.edu/images_clients/climate-bann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840219" y="289328"/>
            <a:ext cx="9144000" cy="7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13" y="327130"/>
            <a:ext cx="827404" cy="77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6656"/>
          <a:stretch/>
        </p:blipFill>
        <p:spPr bwMode="auto">
          <a:xfrm>
            <a:off x="8310970" y="3663278"/>
            <a:ext cx="2131622" cy="152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DULUTH FLOOD 20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76" y="5404988"/>
            <a:ext cx="2105025" cy="13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4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icci.wisc.edu/images_clients/climate-bann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00051" y="219206"/>
            <a:ext cx="9143999" cy="7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farm5.static.flickr.com/4051/4400223334_6c28c193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03" y="2617009"/>
            <a:ext cx="3981397" cy="2579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24181" y="1165030"/>
            <a:ext cx="11416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Quantitative evidence</a:t>
            </a:r>
            <a:r>
              <a:rPr lang="en-US" sz="2400" kern="0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… </a:t>
            </a:r>
            <a:r>
              <a:rPr lang="en-US" sz="2400" kern="0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from historic measurements &amp; climate models   </a:t>
            </a:r>
          </a:p>
          <a:p>
            <a:pPr>
              <a:defRPr/>
            </a:pPr>
            <a:endParaRPr lang="en-US" sz="2400" kern="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sz="2400" i="1" kern="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98601" y="3633995"/>
            <a:ext cx="3399971" cy="5664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05415" y="4697439"/>
            <a:ext cx="6304280" cy="19697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400" b="1" kern="0" dirty="0">
                <a:solidFill>
                  <a:srgbClr val="FFFF00"/>
                </a:solidFill>
              </a:rPr>
              <a:t>       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From 1950-2006</a:t>
            </a:r>
          </a:p>
          <a:p>
            <a:pPr algn="r">
              <a:defRPr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+1ºF over all temperature increase</a:t>
            </a:r>
          </a:p>
          <a:p>
            <a:pPr marL="742950" lvl="1" indent="-285750" algn="r">
              <a:buFont typeface="Arial" pitchFamily="34" charset="0"/>
              <a:buChar char="•"/>
              <a:defRPr/>
            </a:pPr>
            <a:endParaRPr lang="en-US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>
              <a:defRPr/>
            </a:pPr>
            <a:r>
              <a:rPr lang="en-US" sz="24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+2 - 2.5ºF  increase in NW </a:t>
            </a:r>
            <a:r>
              <a:rPr lang="en-US" sz="2400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Wisconsin</a:t>
            </a:r>
            <a:r>
              <a:rPr lang="en-US" sz="2000" kern="0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000" kern="0" dirty="0">
                <a:solidFill>
                  <a:srgbClr val="FFFF00"/>
                </a:solidFill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1955118"/>
            <a:ext cx="1914814" cy="24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4773" y="435450"/>
            <a:ext cx="85713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DISCLAIMER</a:t>
            </a:r>
            <a:endParaRPr lang="en-US" sz="2800" b="1" dirty="0">
              <a:solidFill>
                <a:srgbClr val="FFFF00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This is a polar bear free program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9AC1D-1196-40AE-864A-7900CF6DDFC4}"/>
              </a:ext>
            </a:extLst>
          </p:cNvPr>
          <p:cNvSpPr txBox="1"/>
          <p:nvPr/>
        </p:nvSpPr>
        <p:spPr>
          <a:xfrm>
            <a:off x="1542333" y="5211155"/>
            <a:ext cx="97962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communication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framework,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demonstrated through the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G-WOW Climate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 Model, can help you create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messaging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resonates with audiences and promotes action</a:t>
            </a:r>
          </a:p>
          <a:p>
            <a:endParaRPr lang="en-US" b="1" dirty="0">
              <a:solidFill>
                <a:srgbClr val="FF9900"/>
              </a:solidFill>
            </a:endParaRPr>
          </a:p>
        </p:txBody>
      </p:sp>
      <p:pic>
        <p:nvPicPr>
          <p:cNvPr id="1026" name="Picture 2" descr="Image result for polar bear global warm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r="10113"/>
          <a:stretch/>
        </p:blipFill>
        <p:spPr bwMode="auto">
          <a:xfrm>
            <a:off x="3444240" y="2143761"/>
            <a:ext cx="5233742" cy="23789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2614839">
            <a:off x="4016045" y="3307640"/>
            <a:ext cx="3445362" cy="1719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70" y="1141239"/>
            <a:ext cx="1673061" cy="158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53984" y="366746"/>
            <a:ext cx="2627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i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A1B </a:t>
            </a:r>
            <a:r>
              <a:rPr lang="en-US" sz="1600" i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en-US" sz="1600" i="1" kern="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0459" y="1609988"/>
            <a:ext cx="498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OVERALL WARMING</a:t>
            </a:r>
          </a:p>
          <a:p>
            <a:pPr algn="ctr">
              <a:defRPr/>
            </a:pPr>
            <a:r>
              <a:rPr lang="en-US" sz="20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Average Annual Temps +4-9ºF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881" y="2971800"/>
            <a:ext cx="1735838" cy="168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81200" y="2912754"/>
            <a:ext cx="5506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WARMER WINTERS</a:t>
            </a:r>
          </a:p>
          <a:p>
            <a:pPr algn="ctr">
              <a:defRPr/>
            </a:pPr>
            <a:r>
              <a:rPr lang="en-US" sz="20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in Frequency of Cold Nights- </a:t>
            </a:r>
            <a:endParaRPr lang="en-US" sz="2000" kern="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</a:t>
            </a:r>
            <a:r>
              <a:rPr lang="en-US" sz="20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Northern Wisconsin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7338" y="4461741"/>
            <a:ext cx="597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MORE  EXTREME WEATHER</a:t>
            </a:r>
          </a:p>
          <a:p>
            <a:pPr algn="ctr">
              <a:defRPr/>
            </a:pPr>
            <a:r>
              <a:rPr lang="en-US" sz="20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4.5 inch annual mean increase in </a:t>
            </a:r>
            <a:r>
              <a:rPr lang="en-US" sz="2000" kern="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en-US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915848"/>
            <a:ext cx="1677941" cy="165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30" y="4908591"/>
            <a:ext cx="1850389" cy="170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800" y="160013"/>
            <a:ext cx="5085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 dirty="0">
                <a:latin typeface="Lucida Fax" panose="02060602050505020204" pitchFamily="18" charset="0"/>
                <a:cs typeface="Arial" panose="020B0604020202020204" pitchFamily="34" charset="0"/>
              </a:rPr>
              <a:t>WHAT’S IN THE FUTURE?</a:t>
            </a:r>
          </a:p>
          <a:p>
            <a:pPr algn="ctr">
              <a:defRPr/>
            </a:pPr>
            <a:r>
              <a:rPr lang="en-US" kern="0" dirty="0" smtClean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PROJECTIONS </a:t>
            </a:r>
            <a:r>
              <a:rPr lang="en-US" kern="0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(1980-2055)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1540" y="5421761"/>
            <a:ext cx="5705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increase in the frequency of 2-inch or greater rainfall events</a:t>
            </a:r>
          </a:p>
        </p:txBody>
      </p:sp>
    </p:spTree>
    <p:extLst>
      <p:ext uri="{BB962C8B-B14F-4D97-AF65-F5344CB8AC3E}">
        <p14:creationId xmlns:p14="http://schemas.microsoft.com/office/powerpoint/2010/main" val="39004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325" y="242586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kern="0" dirty="0">
                <a:latin typeface="Lucida Fax" panose="02060602050505020204" pitchFamily="18" charset="0"/>
                <a:cs typeface="Arial" panose="020B0604020202020204" pitchFamily="34" charset="0"/>
              </a:rPr>
              <a:t>CLIMATE WINNERS &amp; LOSERS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1235809"/>
            <a:ext cx="2438400" cy="3251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88474" y="5001492"/>
            <a:ext cx="9370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environmental variables will affect the habitat conditions that plants and animals depend on to thrive and survive</a:t>
            </a:r>
          </a:p>
          <a:p>
            <a:pPr algn="ctr">
              <a:defRPr/>
            </a:pPr>
            <a:endParaRPr lang="en-US" sz="2000" kern="0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depend on the sustainability of these species &amp; habitats for </a:t>
            </a:r>
          </a:p>
          <a:p>
            <a:pPr algn="ctr">
              <a:defRPr/>
            </a:pPr>
            <a:r>
              <a:rPr lang="en-US" sz="2000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our cultures and economies</a:t>
            </a:r>
          </a:p>
          <a:p>
            <a:pPr>
              <a:defRPr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3201" y="1235809"/>
            <a:ext cx="3648075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Environmental variables that affect habitat conditions include: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Intense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storm events</a:t>
            </a:r>
          </a:p>
        </p:txBody>
      </p:sp>
    </p:spTree>
    <p:extLst>
      <p:ext uri="{BB962C8B-B14F-4D97-AF65-F5344CB8AC3E}">
        <p14:creationId xmlns:p14="http://schemas.microsoft.com/office/powerpoint/2010/main" val="41040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298" y="1273990"/>
            <a:ext cx="268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Lucida Fax" panose="02060602050505020204" pitchFamily="18" charset="0"/>
              </a:rPr>
              <a:t>Cultural/Economic Practice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327" y="4273105"/>
            <a:ext cx="2205865" cy="1077218"/>
          </a:xfrm>
          <a:prstGeom prst="rect">
            <a:avLst/>
          </a:prstGeom>
          <a:noFill/>
          <a:ln w="15875"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99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 species, what habitat conditions does it need to survive and thrive?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99035" y="3674647"/>
            <a:ext cx="0" cy="526014"/>
          </a:xfrm>
          <a:prstGeom prst="straightConnector1">
            <a:avLst/>
          </a:prstGeom>
          <a:ln w="28575">
            <a:solidFill>
              <a:srgbClr val="CC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57618" y="304546"/>
            <a:ext cx="688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Fax" panose="02060602050505020204" pitchFamily="18" charset="0"/>
                <a:cs typeface="Arial" panose="020B0604020202020204" pitchFamily="34" charset="0"/>
              </a:rPr>
              <a:t>The G-WOW </a:t>
            </a:r>
            <a:r>
              <a:rPr lang="en-US" sz="2400" b="1" dirty="0" smtClean="0">
                <a:latin typeface="Lucida Fax" panose="02060602050505020204" pitchFamily="18" charset="0"/>
                <a:cs typeface="Arial" panose="020B0604020202020204" pitchFamily="34" charset="0"/>
              </a:rPr>
              <a:t>Climate </a:t>
            </a:r>
            <a:r>
              <a:rPr lang="en-US" sz="2400" b="1" dirty="0" smtClean="0">
                <a:latin typeface="Lucida Fax" panose="02060602050505020204" pitchFamily="18" charset="0"/>
                <a:cs typeface="Arial" panose="020B0604020202020204" pitchFamily="34" charset="0"/>
              </a:rPr>
              <a:t>Framework </a:t>
            </a:r>
            <a:endParaRPr lang="en-US" sz="2400" b="1" dirty="0">
              <a:latin typeface="Lucida Fax" panose="02060602050505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694243" y="2626751"/>
            <a:ext cx="555603" cy="1707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800017" y="2636546"/>
            <a:ext cx="615946" cy="1464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700" y="2250656"/>
            <a:ext cx="172373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cultural or economic practice you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78293" y="1920321"/>
            <a:ext cx="1617511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species or habitat conditions are  needed to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this practice?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4461" y="2005751"/>
            <a:ext cx="2994093" cy="14080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changes are you observing in the cultural practice, key species, or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habitat?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08147" y="3049586"/>
            <a:ext cx="2440813" cy="3016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are environmental variables critical to supporting the habitat conditions projected to change based on climate science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r>
              <a:rPr lang="en-US" sz="1600" b="1" i="1" dirty="0">
                <a:solidFill>
                  <a:srgbClr val="FFC000"/>
                </a:solidFill>
                <a:latin typeface="Tw Cen MT"/>
              </a:rPr>
              <a:t>Variables may include: temperature, precipitation, drought,  intense rain/ storms, humidity,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5DBDC-A20B-4CB5-A8ED-206676023B58}"/>
              </a:ext>
            </a:extLst>
          </p:cNvPr>
          <p:cNvSpPr txBox="1"/>
          <p:nvPr/>
        </p:nvSpPr>
        <p:spPr>
          <a:xfrm>
            <a:off x="3549327" y="1278953"/>
            <a:ext cx="272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Species/Habitat</a:t>
            </a:r>
            <a:endParaRPr lang="en-US" b="1" dirty="0">
              <a:solidFill>
                <a:srgbClr val="FFFF00"/>
              </a:solidFill>
              <a:latin typeface="Lucida Fax" panose="02060602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4BDA4-F3F7-448D-984A-00C70C60A8AC}"/>
              </a:ext>
            </a:extLst>
          </p:cNvPr>
          <p:cNvSpPr txBox="1"/>
          <p:nvPr/>
        </p:nvSpPr>
        <p:spPr>
          <a:xfrm>
            <a:off x="6368263" y="1292047"/>
            <a:ext cx="5648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TEK, Place-based </a:t>
            </a:r>
            <a:r>
              <a:rPr lang="en-US" b="1" dirty="0">
                <a:solidFill>
                  <a:srgbClr val="FFFF00"/>
                </a:solidFill>
                <a:latin typeface="Lucida Fax" panose="02060602050505020204" pitchFamily="18" charset="0"/>
              </a:rPr>
              <a:t>and Scientific Evidence</a:t>
            </a:r>
          </a:p>
        </p:txBody>
      </p:sp>
    </p:spTree>
    <p:extLst>
      <p:ext uri="{BB962C8B-B14F-4D97-AF65-F5344CB8AC3E}">
        <p14:creationId xmlns:p14="http://schemas.microsoft.com/office/powerpoint/2010/main" val="22782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529018" y="2692259"/>
            <a:ext cx="894607" cy="2517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086" y="1211368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Cultural Practice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1238" y="1183081"/>
            <a:ext cx="211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Key Species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5921" y="1145721"/>
            <a:ext cx="510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TEK, Place-based </a:t>
            </a:r>
            <a:r>
              <a:rPr lang="en-US" b="1" kern="0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&amp; Scientific Evidence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503529" y="3374535"/>
            <a:ext cx="0" cy="494542"/>
          </a:xfrm>
          <a:prstGeom prst="straightConnector1">
            <a:avLst/>
          </a:prstGeom>
          <a:ln w="25400">
            <a:solidFill>
              <a:srgbClr val="CC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66122" y="4017721"/>
            <a:ext cx="3048000" cy="830997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i="1" kern="0" dirty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shallow water, moderate water level changes,  cool growing season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473" y="5595721"/>
            <a:ext cx="8040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How will climate change affect the sustainability 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of manoomin?</a:t>
            </a:r>
          </a:p>
          <a:p>
            <a:pPr algn="ctr">
              <a:defRPr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What does this mean for cultural practices that rely on manoomin?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5583172" y="2603792"/>
            <a:ext cx="697485" cy="2491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83804" y="5105400"/>
            <a:ext cx="185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98375" y="6036350"/>
            <a:ext cx="223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frequency of 2”+ rain events, </a:t>
            </a:r>
          </a:p>
          <a:p>
            <a:pPr algn="ctr">
              <a:defRPr/>
            </a:pPr>
            <a:r>
              <a:rPr lang="en-US" sz="120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1980-2055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66" y="1932871"/>
            <a:ext cx="1961727" cy="1485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934" y="2131150"/>
            <a:ext cx="1830379" cy="12284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678" y="1799563"/>
            <a:ext cx="2391035" cy="1587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694AB1-987B-444F-9C81-35A613AB05ED}"/>
              </a:ext>
            </a:extLst>
          </p:cNvPr>
          <p:cNvSpPr txBox="1"/>
          <p:nvPr/>
        </p:nvSpPr>
        <p:spPr>
          <a:xfrm>
            <a:off x="10163140" y="1799563"/>
            <a:ext cx="231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Increased Flooding</a:t>
            </a:r>
            <a:endParaRPr lang="en-US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7253BA-BB23-4164-ABC4-17DC64468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856" y="3717312"/>
            <a:ext cx="2230678" cy="22051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30687" y="299246"/>
            <a:ext cx="693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ucida Fax" panose="02060602050505020204" pitchFamily="18" charset="0"/>
              </a:rPr>
              <a:t>Example:  </a:t>
            </a:r>
            <a:r>
              <a:rPr lang="en-US" sz="2400" b="1" dirty="0" err="1" smtClean="0">
                <a:latin typeface="Lucida Fax" panose="02060602050505020204" pitchFamily="18" charset="0"/>
              </a:rPr>
              <a:t>Manoomin</a:t>
            </a:r>
            <a:r>
              <a:rPr lang="en-US" sz="2400" b="1" dirty="0" smtClean="0">
                <a:latin typeface="Lucida Fax" panose="02060602050505020204" pitchFamily="18" charset="0"/>
              </a:rPr>
              <a:t> (Wild Rice)</a:t>
            </a:r>
            <a:endParaRPr lang="en-US" sz="2400" b="1" dirty="0">
              <a:latin typeface="Lucida Fax" panose="02060602050505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34" y="1741691"/>
            <a:ext cx="2793929" cy="18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k6.picdn.net/shutterstock/videos/1095898/preview/stock-footage-woman-fly-fishing-in-riv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7"/>
          <a:stretch/>
        </p:blipFill>
        <p:spPr bwMode="auto">
          <a:xfrm>
            <a:off x="667032" y="1803284"/>
            <a:ext cx="2133599" cy="153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000709" y="2325657"/>
            <a:ext cx="785195" cy="3320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 descr="http://www.travelwisconsin.com/uploads/blog/b1/b1fa587c-9ca7-49dd-8267-5a90b3414490-brown_trout.jpg?preset=detail-slider-desk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64" y="1884061"/>
            <a:ext cx="2149851" cy="1074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7032" y="968733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Cultural Practice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9826" y="820027"/>
            <a:ext cx="262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Key </a:t>
            </a:r>
            <a:r>
              <a:rPr lang="en-US" sz="2000" b="1" dirty="0" smtClean="0">
                <a:solidFill>
                  <a:srgbClr val="FFFF00"/>
                </a:solidFill>
              </a:rPr>
              <a:t>Species/Habitat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7048" y="845622"/>
            <a:ext cx="354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Place-based and Scientific Evidence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977318" y="2958987"/>
            <a:ext cx="4118" cy="656827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35170" y="3737372"/>
            <a:ext cx="2283645" cy="830997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cold water habitats with high oxygen levels</a:t>
            </a:r>
          </a:p>
        </p:txBody>
      </p:sp>
      <p:pic>
        <p:nvPicPr>
          <p:cNvPr id="5122" name="Picture 2" descr="http://www.wicci.wisc.edu/gallery/centralsan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80" y="1884061"/>
            <a:ext cx="2190697" cy="170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281324" y="5344457"/>
            <a:ext cx="2475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 in Wisconsin’s annual average summer temperatures in ºF, </a:t>
            </a:r>
            <a:r>
              <a:rPr lang="en-US" sz="12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1980-2055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507133" y="2228850"/>
            <a:ext cx="744211" cy="3525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2" descr="http://www.wicci.wisc.edu/images_clients/fig9_without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712" y="3196003"/>
            <a:ext cx="2431674" cy="20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9941" y="5483981"/>
            <a:ext cx="76735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Climate models predict up to 95% of brook trout habitat across Wisconsin could be lost if the average annual summer air temperature increased just over 5 º F.</a:t>
            </a:r>
          </a:p>
        </p:txBody>
      </p:sp>
    </p:spTree>
    <p:extLst>
      <p:ext uri="{BB962C8B-B14F-4D97-AF65-F5344CB8AC3E}">
        <p14:creationId xmlns:p14="http://schemas.microsoft.com/office/powerpoint/2010/main" val="32014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2865006" y="2010126"/>
            <a:ext cx="427580" cy="2039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321" y="717283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Cultural Practice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9159" y="638322"/>
            <a:ext cx="211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Key Species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8857" y="638322"/>
            <a:ext cx="5118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TEK, Place-based </a:t>
            </a:r>
            <a:r>
              <a:rPr lang="en-US" b="1" dirty="0">
                <a:solidFill>
                  <a:srgbClr val="FFFF00"/>
                </a:solidFill>
              </a:rPr>
              <a:t>and Scientific Evidence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13703" y="3017160"/>
            <a:ext cx="4118" cy="656827"/>
          </a:xfrm>
          <a:prstGeom prst="straightConnector1">
            <a:avLst/>
          </a:prstGeom>
          <a:ln w="25400">
            <a:solidFill>
              <a:srgbClr val="99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91564" y="3691327"/>
            <a:ext cx="3048000" cy="584775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99FF33"/>
                </a:solidFill>
              </a:rPr>
              <a:t>Requires </a:t>
            </a:r>
            <a:r>
              <a:rPr lang="en-US" sz="1600" b="1" i="1" dirty="0" smtClean="0">
                <a:solidFill>
                  <a:srgbClr val="99FF33"/>
                </a:solidFill>
              </a:rPr>
              <a:t>cool water habitats</a:t>
            </a:r>
            <a:endParaRPr lang="en-US" sz="1600" b="1" i="1" dirty="0">
              <a:solidFill>
                <a:srgbClr val="99FF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22050" y="5828619"/>
            <a:ext cx="2475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</a:rPr>
              <a:t>Projected change in Wisconsin’s annual average summer temperatures in ºF, </a:t>
            </a:r>
            <a:r>
              <a:rPr lang="en-US" sz="1200" i="1" dirty="0">
                <a:solidFill>
                  <a:srgbClr val="FFC000"/>
                </a:solidFill>
              </a:rPr>
              <a:t>1980-2055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746657" y="1943832"/>
            <a:ext cx="744211" cy="2206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2" descr="http://www.wicci.wisc.edu/images_clients/fig9_without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64" y="3864867"/>
            <a:ext cx="2331956" cy="19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013" y="1388758"/>
            <a:ext cx="2179215" cy="1528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8937" r="9181"/>
          <a:stretch/>
        </p:blipFill>
        <p:spPr>
          <a:xfrm>
            <a:off x="496574" y="1395326"/>
            <a:ext cx="2119018" cy="14556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9554" r="29502"/>
          <a:stretch/>
        </p:blipFill>
        <p:spPr>
          <a:xfrm>
            <a:off x="9158720" y="1810539"/>
            <a:ext cx="2992824" cy="202413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2605" y="5701190"/>
            <a:ext cx="7613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As water temperatures get warmer, many </a:t>
            </a:r>
            <a:r>
              <a:rPr lang="en-US" sz="1600" b="1" dirty="0" smtClean="0">
                <a:latin typeface="+mj-lt"/>
              </a:rPr>
              <a:t>Wisconsin lakes </a:t>
            </a:r>
            <a:r>
              <a:rPr lang="en-US" sz="1600" b="1" dirty="0">
                <a:latin typeface="+mj-lt"/>
              </a:rPr>
              <a:t>that currently can support natural walleye reproduction are unlikely to continue to have the thermal habitat conditions to do so.</a:t>
            </a:r>
          </a:p>
        </p:txBody>
      </p:sp>
      <p:pic>
        <p:nvPicPr>
          <p:cNvPr id="5128" name="Picture 8" descr="Image result for bass fish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67" y="1365749"/>
            <a:ext cx="2115394" cy="158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12410" y="3644402"/>
            <a:ext cx="4030852" cy="646331"/>
          </a:xfrm>
          <a:prstGeom prst="rect">
            <a:avLst/>
          </a:prstGeom>
          <a:noFill/>
          <a:ln>
            <a:solidFill>
              <a:srgbClr val="99FF3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9FF33"/>
                </a:solidFill>
              </a:rPr>
              <a:t>Can thrive in warmer water habitats</a:t>
            </a:r>
            <a:endParaRPr lang="en-US" b="1" dirty="0">
              <a:solidFill>
                <a:srgbClr val="99FF3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4" y="1302268"/>
            <a:ext cx="2115836" cy="2029879"/>
          </a:xfrm>
          <a:prstGeom prst="rect">
            <a:avLst/>
          </a:prstGeom>
        </p:spPr>
      </p:pic>
      <p:pic>
        <p:nvPicPr>
          <p:cNvPr id="21" name="Picture 6" descr="Image result for bass fishi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12"/>
          <a:stretch/>
        </p:blipFill>
        <p:spPr bwMode="auto">
          <a:xfrm>
            <a:off x="444960" y="1388758"/>
            <a:ext cx="2268271" cy="180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280" y="1137929"/>
            <a:ext cx="3281951" cy="21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68450" y="490451"/>
            <a:ext cx="211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Key Species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6741" y="369784"/>
            <a:ext cx="536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TEK, Place-based, and </a:t>
            </a:r>
            <a:r>
              <a:rPr lang="en-US" b="1" dirty="0">
                <a:solidFill>
                  <a:srgbClr val="FFFF00"/>
                </a:solidFill>
              </a:rPr>
              <a:t>Scientific Evidence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19565" y="2945770"/>
            <a:ext cx="4118" cy="656827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26017" y="3789871"/>
            <a:ext cx="3550920" cy="830997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99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adaptable to a variety of habitat types, need for winter shelter to reduce energy loss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604" y="5576030"/>
            <a:ext cx="7327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limiting factors influenced by climate change could  affect Wisconsin’s white tail deer population?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130850" y="1838284"/>
            <a:ext cx="744211" cy="2206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86" y="1205460"/>
            <a:ext cx="1575356" cy="162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79" y="1047358"/>
            <a:ext cx="2570118" cy="1654514"/>
          </a:xfrm>
          <a:prstGeom prst="rect">
            <a:avLst/>
          </a:prstGeom>
        </p:spPr>
      </p:pic>
      <p:sp>
        <p:nvSpPr>
          <p:cNvPr id="5" name="AutoShape 2" descr="https://dnr.wi.gov/wideermetrics/ChartImg.axd?i=charts_1/chart_1_4.png&amp;g=4c17d2f8fc4b42b09580182549d8d759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122" y="908902"/>
            <a:ext cx="3314074" cy="24855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385" y="2459150"/>
            <a:ext cx="2697632" cy="26029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18649" y="5209991"/>
            <a:ext cx="277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 in frequency of nights below 0 ºF, 1980-2055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6779">
            <a:off x="7653642" y="5546457"/>
            <a:ext cx="2078291" cy="1168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82599" y="445801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Cultural 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13333"/>
          <a:stretch/>
        </p:blipFill>
        <p:spPr>
          <a:xfrm>
            <a:off x="541036" y="1197978"/>
            <a:ext cx="1762197" cy="1857564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2424239" y="1804197"/>
            <a:ext cx="744211" cy="2206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" t="53939" r="52135" b="13400"/>
          <a:stretch/>
        </p:blipFill>
        <p:spPr>
          <a:xfrm>
            <a:off x="9696999" y="968481"/>
            <a:ext cx="2318327" cy="10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9096" y="1080733"/>
            <a:ext cx="211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Species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3617" y="998857"/>
            <a:ext cx="581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TEK, Place-based </a:t>
            </a:r>
            <a:r>
              <a:rPr lang="en-US" b="1" dirty="0">
                <a:solidFill>
                  <a:srgbClr val="FFFF00"/>
                </a:solidFill>
              </a:rPr>
              <a:t>and Scientific Evidence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27981" y="3498092"/>
            <a:ext cx="4118" cy="656827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4763" y="4357368"/>
            <a:ext cx="3420106" cy="646331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snowy habitats  for winter camouflage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534522" y="2468020"/>
            <a:ext cx="1977331" cy="478461"/>
          </a:xfrm>
          <a:prstGeom prst="rightArrow">
            <a:avLst>
              <a:gd name="adj1" fmla="val 3069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2" y="1683292"/>
            <a:ext cx="2277017" cy="1650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676459"/>
            <a:ext cx="8039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will climate change affect the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sustainability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Waabooz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(Snowshoe Hare)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Wisconsin?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://www.wicci.wisc.edu/images_clients/fig7_without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329" y="3543365"/>
            <a:ext cx="2533050" cy="213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19377" y="5826948"/>
            <a:ext cx="2773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 in Wisconsin’s winter average temperatures in ºF, 1980-2055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2953" y="295881"/>
            <a:ext cx="9554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Lucida Fax" panose="02060602050505020204" pitchFamily="18" charset="0"/>
              </a:rPr>
              <a:t>6. The model can be applied to non-consumptive practices</a:t>
            </a:r>
            <a:endParaRPr lang="en-US" sz="2200" b="1" dirty="0">
              <a:latin typeface="Lucida Fax" panose="02060602050505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6" y="2162180"/>
            <a:ext cx="3039491" cy="2032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9863" r="11417" b="6216"/>
          <a:stretch/>
        </p:blipFill>
        <p:spPr>
          <a:xfrm>
            <a:off x="9245088" y="1565929"/>
            <a:ext cx="2435930" cy="182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92255" y="583172"/>
            <a:ext cx="211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Key Species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3065" y="555283"/>
            <a:ext cx="498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Place-based and Scientific Evidence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919525" y="2636233"/>
            <a:ext cx="0" cy="423601"/>
          </a:xfrm>
          <a:prstGeom prst="straightConnector1">
            <a:avLst/>
          </a:prstGeom>
          <a:ln w="25400">
            <a:solidFill>
              <a:srgbClr val="99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26514" y="3130192"/>
            <a:ext cx="2945829" cy="1569660"/>
          </a:xfrm>
          <a:prstGeom prst="rect">
            <a:avLst/>
          </a:prstGeom>
          <a:noFill/>
          <a:ln>
            <a:solidFill>
              <a:srgbClr val="99FF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99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shorelines nesting sites with stable to moderate water level fluctuations. Warm temperatures increase black fly predation on chicks.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6180679" y="1823692"/>
            <a:ext cx="744211" cy="2206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49" y="1405574"/>
            <a:ext cx="1986773" cy="1317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40" y="1326616"/>
            <a:ext cx="1898244" cy="1269890"/>
          </a:xfrm>
          <a:prstGeom prst="rect">
            <a:avLst/>
          </a:prstGeom>
        </p:spPr>
      </p:pic>
      <p:pic>
        <p:nvPicPr>
          <p:cNvPr id="12" name="Picture 2" descr="http://www.wicci.wisc.edu/images_clients/fig9_without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702" y="2407440"/>
            <a:ext cx="1907712" cy="16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97521" y="3470153"/>
            <a:ext cx="24145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 in Summer Average Temperature (°F) from 1980 to 2055 </a:t>
            </a:r>
            <a:b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7253BA-BB23-4164-ABC4-17DC64468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365" y="2210127"/>
            <a:ext cx="2429635" cy="24018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69432" y="4799626"/>
            <a:ext cx="223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40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frequency of 2”+ rain events, </a:t>
            </a:r>
          </a:p>
          <a:p>
            <a:pPr algn="ctr" defTabSz="914400">
              <a:defRPr/>
            </a:pPr>
            <a:r>
              <a:rPr lang="en-US" sz="1200" b="1" i="1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1980-2055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985" y="5813039"/>
            <a:ext cx="8819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“</a:t>
            </a:r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40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2080, the loon is forecasted to lose 56 percent of its current summer range and 75 percent of its current winter </a:t>
            </a:r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range….it </a:t>
            </a:r>
            <a:r>
              <a:rPr lang="en-US" sz="140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looks all but certain that Minnesota will lose its iconic loons in summer by the end of the century</a:t>
            </a:r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.”- Audubon’s </a:t>
            </a:r>
            <a:r>
              <a:rPr lang="en-US" sz="1400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model.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0" y="1414518"/>
            <a:ext cx="1911355" cy="1433516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2827743" y="1922884"/>
            <a:ext cx="624849" cy="2396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8827" y="555283"/>
            <a:ext cx="2723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srgbClr val="FFFF00"/>
                </a:solidFill>
                <a:cs typeface="Calibri" panose="020F0502020204030204" pitchFamily="34" charset="0"/>
              </a:rPr>
              <a:t>Cultural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8827" y="5070406"/>
            <a:ext cx="725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the future for the sustainability of this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iconic symbol of Wisconsin’s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northwoods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18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0099" y="1620617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Cultural Practice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04" y="2318282"/>
            <a:ext cx="2444424" cy="152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01" b="10890"/>
          <a:stretch/>
        </p:blipFill>
        <p:spPr bwMode="auto">
          <a:xfrm flipH="1">
            <a:off x="3826800" y="2542492"/>
            <a:ext cx="2043502" cy="107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69201" y="4338426"/>
            <a:ext cx="2531045" cy="1077218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cool water. Warmer water also favors invasives that compete with Yellow Perch  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51524" y="3800323"/>
            <a:ext cx="0" cy="538103"/>
          </a:xfrm>
          <a:prstGeom prst="straightConnector1">
            <a:avLst/>
          </a:prstGeom>
          <a:ln w="19050">
            <a:solidFill>
              <a:srgbClr val="CC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98143" y="5925644"/>
            <a:ext cx="193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Credit: GLERL. 10/2014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395">
            <a:off x="9226115" y="2259621"/>
            <a:ext cx="851161" cy="7093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3024255" y="2895393"/>
            <a:ext cx="572092" cy="227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6106485" y="2895393"/>
            <a:ext cx="572092" cy="227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9" y="2337105"/>
            <a:ext cx="1948543" cy="135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2266" y="4008046"/>
            <a:ext cx="1631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Wisconsin Friday </a:t>
            </a:r>
            <a:r>
              <a:rPr lang="en-US" sz="16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Perch </a:t>
            </a:r>
            <a:r>
              <a:rPr lang="en-US" sz="1600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 Fry</a:t>
            </a:r>
            <a:endParaRPr lang="en-US" sz="1600" i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83" y="3691668"/>
            <a:ext cx="2550241" cy="19923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69201" y="1578236"/>
            <a:ext cx="274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Key species/habitat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448" y="1640985"/>
            <a:ext cx="489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Place-based and Scientific Evidence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5478" y="270185"/>
            <a:ext cx="1011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  <a:r>
              <a:rPr lang="en-US" sz="2400" b="1" dirty="0" smtClean="0"/>
              <a:t>.  The </a:t>
            </a:r>
            <a:r>
              <a:rPr lang="en-US" sz="2400" b="1" dirty="0"/>
              <a:t>m</a:t>
            </a:r>
            <a:r>
              <a:rPr lang="en-US" sz="2400" b="1" dirty="0" smtClean="0"/>
              <a:t>odel is transferable to other cultures and locations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61835" y="948087"/>
            <a:ext cx="409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Lucida Fax" panose="02060602050505020204" pitchFamily="18" charset="0"/>
              </a:rPr>
              <a:t>Example from South Milwaukee</a:t>
            </a:r>
            <a:endParaRPr lang="en-US" b="1" dirty="0">
              <a:solidFill>
                <a:srgbClr val="FFC000"/>
              </a:solidFill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94703" y="514107"/>
            <a:ext cx="8167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Project </a:t>
            </a:r>
            <a:r>
              <a:rPr lang="en-US" sz="28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Partners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Fax" panose="020606020505050202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62" y="1605484"/>
            <a:ext cx="1385660" cy="8545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34" y="1407296"/>
            <a:ext cx="1311992" cy="12287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04" y="1473587"/>
            <a:ext cx="841231" cy="10471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18" y="1581460"/>
            <a:ext cx="1024684" cy="10071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09178" y="3207333"/>
            <a:ext cx="81533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CFF33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Additional support 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rg_hi" descr="https://encrypted-tbn2.gstatic.com/images?q=tbn:ANd9GcSfzL_vZ9mGr5188vMTGX6LjFFykqarntepteWIUKdidkjVib3L8Q">
            <a:hlinkClick r:id="rId8"/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r="8971"/>
          <a:stretch/>
        </p:blipFill>
        <p:spPr bwMode="auto">
          <a:xfrm>
            <a:off x="2362201" y="3979868"/>
            <a:ext cx="1676400" cy="82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Wisconsin Initiative on Climate Change Adaptation (WICCI)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75" y="3917180"/>
            <a:ext cx="1141333" cy="94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375" y="5712250"/>
            <a:ext cx="1928687" cy="54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77" y="5755307"/>
            <a:ext cx="2712965" cy="39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83" y="5482040"/>
            <a:ext cx="879731" cy="8618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849" y="5540156"/>
            <a:ext cx="1050729" cy="77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getfacts.wisc.edu/images/uw_extension.gif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4" b="18796"/>
          <a:stretch/>
        </p:blipFill>
        <p:spPr bwMode="auto">
          <a:xfrm>
            <a:off x="3174143" y="1690101"/>
            <a:ext cx="1905000" cy="66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anhujinka.org/wp-content/uploads/2013/05/nasa-logo-pn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40" y="5522959"/>
            <a:ext cx="820934" cy="820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bad river tribal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63" y="3979868"/>
            <a:ext cx="1369352" cy="8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Image result for red cliff tribal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59" y="3805752"/>
            <a:ext cx="1200172" cy="12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8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encrypted-tbn2.gstatic.com/images?q=tbn:ANd9GcRp--Nrl6KQucKSef937VKK9wvkphGHktEHq9boqAl8OcJKQAy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26" y="1800332"/>
            <a:ext cx="2115416" cy="158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253" y="1223719"/>
            <a:ext cx="3053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Cultural Practice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9351" y="4259379"/>
            <a:ext cx="2618432" cy="830997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Invasive Burmese python:</a:t>
            </a:r>
          </a:p>
          <a:p>
            <a:pPr algn="ctr"/>
            <a:r>
              <a:rPr lang="en-US" sz="1600" i="1" dirty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very warm, moist  “tropical” habitats 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42666" y="3361166"/>
            <a:ext cx="0" cy="826501"/>
          </a:xfrm>
          <a:prstGeom prst="straightConnector1">
            <a:avLst/>
          </a:prstGeom>
          <a:ln w="19050">
            <a:solidFill>
              <a:srgbClr val="CC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0" t="48129"/>
          <a:stretch/>
        </p:blipFill>
        <p:spPr bwMode="auto">
          <a:xfrm>
            <a:off x="9067800" y="3566918"/>
            <a:ext cx="2309780" cy="18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84480" y="26009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Example from Southern Florida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633113" y="2389670"/>
            <a:ext cx="492267" cy="2276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6623766" y="2465765"/>
            <a:ext cx="572092" cy="227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5" descr="https://encrypted-tbn0.gstatic.com/images?q=tbn:ANd9GcSXHASpg0EJx-M8UKHxs8NxII32yQH5TgIXLNgf4BK9gpdgpqkcy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470" y="1905231"/>
            <a:ext cx="1704300" cy="22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113930" y="5467351"/>
            <a:ext cx="193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Increase in 95+-degree day/year, 2041-2070.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0480" y="5675022"/>
            <a:ext cx="779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does a changing climate mean for the sustainability of this invasive species?  How could this affect recreation, nature-based tourism economies? </a:t>
            </a:r>
          </a:p>
        </p:txBody>
      </p:sp>
      <p:sp>
        <p:nvSpPr>
          <p:cNvPr id="8" name="Multiply 7"/>
          <p:cNvSpPr/>
          <p:nvPr/>
        </p:nvSpPr>
        <p:spPr>
          <a:xfrm>
            <a:off x="1250610" y="1940878"/>
            <a:ext cx="1978648" cy="130546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71" y="1875081"/>
            <a:ext cx="1796334" cy="143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62200" y="3620884"/>
            <a:ext cx="1265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Hiking in the Everglades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72070" y="1955595"/>
            <a:ext cx="1349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Large circles = 50 or more pythons captured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73288" y="1109477"/>
            <a:ext cx="274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Key species/habitat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0480" y="260094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Example </a:t>
            </a:r>
            <a:r>
              <a:rPr lang="en-US" sz="2400" dirty="0">
                <a:solidFill>
                  <a:schemeClr val="bg1"/>
                </a:solidFill>
              </a:rPr>
              <a:t>from Southern Florida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5950" y="220425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  <a:latin typeface="Lucida Fax" panose="02060602050505020204" pitchFamily="18" charset="0"/>
              </a:rPr>
              <a:t>Example </a:t>
            </a:r>
            <a:r>
              <a:rPr lang="en-US" sz="2000" b="1" dirty="0">
                <a:solidFill>
                  <a:srgbClr val="FFC000"/>
                </a:solidFill>
                <a:latin typeface="Lucida Fax" panose="02060602050505020204" pitchFamily="18" charset="0"/>
              </a:rPr>
              <a:t>from Southern Florida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43499" y="1009749"/>
            <a:ext cx="3608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Place-based and Scientific Evidence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pantherfile.uwm.edu/collins9/www/finalproject5/Project_5/snowboardin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4" y="2151907"/>
            <a:ext cx="2053402" cy="1368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ttp://images2.wikia.nocookie.net/__cb20130729170224/creepypasta/images/d/d6/Field-with-snow-champ-ennei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24" y="2567201"/>
            <a:ext cx="1723668" cy="1232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256712" y="2744733"/>
            <a:ext cx="872836" cy="2206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4902" y="1641796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Cultural Practice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9548" y="1615623"/>
            <a:ext cx="2117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Key “habitat”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7608" y="1534294"/>
            <a:ext cx="44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Place-based and Scientific Evidence</a:t>
            </a:r>
          </a:p>
        </p:txBody>
      </p:sp>
      <p:pic>
        <p:nvPicPr>
          <p:cNvPr id="4098" name="Picture 2" descr="http://envirodad.com/wp-content/uploads/2012/03/skiing_on_fake_sn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61" y="2376932"/>
            <a:ext cx="1774276" cy="13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icci.wisc.edu/images_clients/fig7_without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913" y="3423860"/>
            <a:ext cx="2086717" cy="17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84913" y="5732746"/>
            <a:ext cx="2773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 in Wisconsin’s winter average temperatures in ºF, 1980-2055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8674" y="5267078"/>
            <a:ext cx="6517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do these changes mean for species, businesses, and cultural practices that depend on cold  and snow?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366568" y="2894490"/>
            <a:ext cx="872836" cy="2206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3776" y="289143"/>
            <a:ext cx="1048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Lucida Fax" panose="02060602050505020204" pitchFamily="18" charset="0"/>
              </a:rPr>
              <a:t>8</a:t>
            </a:r>
            <a:r>
              <a:rPr lang="en-US" sz="2400" b="1" dirty="0" smtClean="0">
                <a:latin typeface="Lucida Fax" panose="02060602050505020204" pitchFamily="18" charset="0"/>
              </a:rPr>
              <a:t>. The model can be applied to  </a:t>
            </a:r>
            <a:endParaRPr lang="en-US" sz="2400" b="1" dirty="0">
              <a:latin typeface="Lucida Fax" panose="02060602050505020204" pitchFamily="18" charset="0"/>
            </a:endParaRPr>
          </a:p>
          <a:p>
            <a:pPr algn="ctr"/>
            <a:r>
              <a:rPr lang="en-US" sz="2400" b="1" dirty="0">
                <a:latin typeface="Lucida Fax" panose="02060602050505020204" pitchFamily="18" charset="0"/>
              </a:rPr>
              <a:t>“non-species” dependent cultural practice</a:t>
            </a:r>
          </a:p>
        </p:txBody>
      </p:sp>
      <p:pic>
        <p:nvPicPr>
          <p:cNvPr id="15" name="Picture 2" descr="Image result for snowmobiling">
            <a:extLst>
              <a:ext uri="{FF2B5EF4-FFF2-40B4-BE49-F238E27FC236}">
                <a16:creationId xmlns:a16="http://schemas.microsoft.com/office/drawing/2014/main" id="{7A02F7C4-71CA-4BC8-A7D9-779FE6AAD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/>
          <a:stretch/>
        </p:blipFill>
        <p:spPr bwMode="auto">
          <a:xfrm>
            <a:off x="830704" y="2376932"/>
            <a:ext cx="1804062" cy="103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428B891-523E-4619-A4DA-AA812633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27" y="2133545"/>
            <a:ext cx="1973591" cy="131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076" y="1167124"/>
            <a:ext cx="3202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 smtClean="0">
                <a:solidFill>
                  <a:srgbClr val="FFFF00"/>
                </a:solidFill>
              </a:rPr>
              <a:t>Economic Practice</a:t>
            </a:r>
            <a:endParaRPr lang="en-US" sz="2000" b="1" kern="0" dirty="0">
              <a:solidFill>
                <a:srgbClr val="FFFF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505645" y="2651889"/>
            <a:ext cx="492267" cy="2276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368979" y="2649910"/>
            <a:ext cx="572092" cy="2814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7913" y="1013237"/>
            <a:ext cx="241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FF00"/>
                </a:solidFill>
              </a:rPr>
              <a:t>Key Species/Habitat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4777" y="1266048"/>
            <a:ext cx="467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FFFF00"/>
                </a:solidFill>
              </a:rPr>
              <a:t>Place-based &amp; Scientific Evidence</a:t>
            </a:r>
          </a:p>
        </p:txBody>
      </p:sp>
      <p:pic>
        <p:nvPicPr>
          <p:cNvPr id="1026" name="Picture 2" descr="Image result for winter logging job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7" t="-7818" r="7519" b="7818"/>
          <a:stretch/>
        </p:blipFill>
        <p:spPr bwMode="auto">
          <a:xfrm>
            <a:off x="600076" y="1823914"/>
            <a:ext cx="2621556" cy="18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221" y="5657635"/>
            <a:ext cx="11259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FFFF"/>
                </a:solidFill>
                <a:latin typeface="Helvetica Neue"/>
              </a:rPr>
              <a:t>"</a:t>
            </a:r>
            <a:r>
              <a:rPr lang="en-US" sz="1600" kern="0" dirty="0">
                <a:solidFill>
                  <a:srgbClr val="00FF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38 days of frozen ground lost since 1949. That's only 60 years and we've lost ... five weeks, almost six weeks. What does that mean for forest operations?“ </a:t>
            </a:r>
          </a:p>
          <a:p>
            <a:pPr>
              <a:defRPr/>
            </a:pPr>
            <a:r>
              <a:rPr lang="en-US" sz="1600" kern="0" dirty="0" smtClean="0">
                <a:solidFill>
                  <a:srgbClr val="00FF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-Eau </a:t>
            </a:r>
            <a:r>
              <a:rPr lang="en-US" sz="1600" kern="0" dirty="0">
                <a:solidFill>
                  <a:srgbClr val="00FF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Claire, WI Logger </a:t>
            </a:r>
            <a:r>
              <a:rPr lang="en-US" sz="1600" i="1" kern="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0"/>
                <a:cs typeface="MV Boli" panose="02000500030200090000" pitchFamily="2" charset="0"/>
              </a:rPr>
              <a:t>From: “Shorter winters chip away at northern logging season”, The Daily Climate, 2013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11" y="2110694"/>
            <a:ext cx="2005325" cy="150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777" y="1960106"/>
            <a:ext cx="2065232" cy="1435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447" y="2677648"/>
            <a:ext cx="2200163" cy="21229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7615" y="4194957"/>
            <a:ext cx="5850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Fewer cold nights =  less frozen ground affecting harvest &amp; transport of logs to market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7616" y="254356"/>
            <a:ext cx="887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latin typeface="Lucida Fax" panose="02060602050505020204" pitchFamily="18" charset="0"/>
                <a:cs typeface="Arial" panose="020B0604020202020204" pitchFamily="34" charset="0"/>
              </a:rPr>
              <a:t>9</a:t>
            </a:r>
            <a:r>
              <a:rPr lang="en-US" sz="2400" b="1" kern="0" dirty="0" smtClean="0">
                <a:latin typeface="Lucida Fax" panose="02060602050505020204" pitchFamily="18" charset="0"/>
                <a:cs typeface="Arial" panose="020B0604020202020204" pitchFamily="34" charset="0"/>
              </a:rPr>
              <a:t>.  The model can be applied to economic practices</a:t>
            </a:r>
            <a:endParaRPr lang="en-US" sz="2400" b="1" kern="0" dirty="0">
              <a:latin typeface="Lucida Fax" panose="02060602050505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51854" y="4892634"/>
            <a:ext cx="277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 in frequency of nights below 0 ºF, 1980-2055</a:t>
            </a:r>
          </a:p>
        </p:txBody>
      </p:sp>
    </p:spTree>
    <p:extLst>
      <p:ext uri="{BB962C8B-B14F-4D97-AF65-F5344CB8AC3E}">
        <p14:creationId xmlns:p14="http://schemas.microsoft.com/office/powerpoint/2010/main" val="15611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icci.wisc.edu/images_clients/fig9_without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415" y="2647484"/>
            <a:ext cx="2201845" cy="18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arvesting cor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r="9825"/>
          <a:stretch/>
        </p:blipFill>
        <p:spPr bwMode="auto">
          <a:xfrm>
            <a:off x="744170" y="1916963"/>
            <a:ext cx="2519729" cy="118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arvesting co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6310" y="1888157"/>
            <a:ext cx="1621005" cy="12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bserved change in the frost-free season length in the United States. The Midwestern and Northeastern U.S. experienced an increase in the frost-free season of 9 and 10 days, respectively, from 1958-2012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26" y="1239850"/>
            <a:ext cx="2109616" cy="142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6949" y="5799508"/>
            <a:ext cx="906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FFFF"/>
                </a:solidFill>
              </a:rPr>
              <a:t>“Northern Wisconsin agriculture, for example, is likely to benefit from climate change further into the future, due to its more northern location.</a:t>
            </a:r>
            <a:r>
              <a:rPr lang="en-US" dirty="0">
                <a:solidFill>
                  <a:srgbClr val="00FFFF"/>
                </a:solidFill>
              </a:rPr>
              <a:t>”- NOAA/ U of Iowa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18688" y="1507519"/>
            <a:ext cx="1999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frost-free days </a:t>
            </a:r>
            <a:r>
              <a:rPr lang="en-US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1958-2012 (USDA)</a:t>
            </a:r>
            <a:endParaRPr lang="en-US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18688" y="4596434"/>
            <a:ext cx="24145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 in Summer Average Temperature (°F) from 1980 to 2055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4623" y="4046927"/>
            <a:ext cx="1769133" cy="1323439"/>
          </a:xfrm>
          <a:prstGeom prst="rect">
            <a:avLst/>
          </a:prstGeom>
          <a:noFill/>
          <a:ln>
            <a:solidFill>
              <a:srgbClr val="99FF33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9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temps, ideal 65-80 degrees F</a:t>
            </a:r>
          </a:p>
          <a:p>
            <a:endParaRPr lang="en-US" sz="1600" b="1" dirty="0">
              <a:solidFill>
                <a:srgbClr val="99FF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99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Ample moisture </a:t>
            </a:r>
          </a:p>
        </p:txBody>
      </p:sp>
      <p:sp>
        <p:nvSpPr>
          <p:cNvPr id="11" name="Right Arrow 11"/>
          <p:cNvSpPr/>
          <p:nvPr/>
        </p:nvSpPr>
        <p:spPr>
          <a:xfrm>
            <a:off x="3544240" y="2321516"/>
            <a:ext cx="492267" cy="2276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953" y="1180007"/>
            <a:ext cx="285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 smtClean="0">
                <a:solidFill>
                  <a:srgbClr val="FFFF00"/>
                </a:solidFill>
              </a:rPr>
              <a:t>Economic  </a:t>
            </a:r>
            <a:r>
              <a:rPr lang="en-US" sz="2000" b="1" kern="0" dirty="0">
                <a:solidFill>
                  <a:srgbClr val="FFFF00"/>
                </a:solidFill>
              </a:rPr>
              <a:t>Practice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0373" y="778048"/>
            <a:ext cx="2554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FF00"/>
                </a:solidFill>
              </a:rPr>
              <a:t>Key Species/Habitat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1011" y="548309"/>
            <a:ext cx="468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FFFF00"/>
                </a:solidFill>
              </a:rPr>
              <a:t>Place-based &amp; Scientific Evidence</a:t>
            </a:r>
          </a:p>
        </p:txBody>
      </p:sp>
      <p:sp>
        <p:nvSpPr>
          <p:cNvPr id="15" name="Right Arrow 12"/>
          <p:cNvSpPr/>
          <p:nvPr/>
        </p:nvSpPr>
        <p:spPr>
          <a:xfrm>
            <a:off x="6093756" y="2207692"/>
            <a:ext cx="572092" cy="227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5166812" y="3304848"/>
            <a:ext cx="0" cy="647678"/>
          </a:xfrm>
          <a:prstGeom prst="straightConnector1">
            <a:avLst/>
          </a:prstGeom>
          <a:ln>
            <a:solidFill>
              <a:srgbClr val="99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4016" y="2988484"/>
            <a:ext cx="970684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By applying Interpretative Principles, the G-WOW Model 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Links place-based and scientific evidence  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Creates culturally relevant climate change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messaging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transferrable across different cultures,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853" y="650588"/>
            <a:ext cx="1785729" cy="1785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866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399" y="384152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Why Use an Interpretive Model in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Science Communication?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4041" y="5509488"/>
            <a:ext cx="782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Awareness          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53" y="1182439"/>
            <a:ext cx="5357091" cy="397826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6134099" y="5718353"/>
            <a:ext cx="685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1215" y="293177"/>
            <a:ext cx="880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Lucida Fax" panose="02060602050505020204" pitchFamily="18" charset="0"/>
              </a:rPr>
              <a:t>10. Our real purpose is Provocation  </a:t>
            </a:r>
            <a:endParaRPr lang="en-US" sz="2800" b="1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0884" y="1384281"/>
            <a:ext cx="8173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The G-WOW model builds awareness (the set up)….</a:t>
            </a:r>
          </a:p>
          <a:p>
            <a:pPr>
              <a:defRPr/>
            </a:pPr>
            <a:endParaRPr lang="en-US" sz="20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648" y="323850"/>
            <a:ext cx="2362200" cy="3247697"/>
          </a:xfrm>
          <a:prstGeom prst="rect">
            <a:avLst/>
          </a:prstGeom>
        </p:spPr>
      </p:pic>
      <p:pic>
        <p:nvPicPr>
          <p:cNvPr id="4" name="Picture 2" descr="Image result for woman volleyball play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212216"/>
            <a:ext cx="2198016" cy="324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31430" y="4604563"/>
            <a:ext cx="8070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…. for ACTION (the spike) </a:t>
            </a:r>
            <a:endParaRPr lang="en-US" sz="24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6798" y="418090"/>
            <a:ext cx="8885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Lucida Fax" panose="02060602050505020204" pitchFamily="18" charset="0"/>
                <a:cs typeface="Arial" panose="020B0604020202020204" pitchFamily="34" charset="0"/>
              </a:rPr>
              <a:t>11.  The model offers a culturally relevant way to take climate action– through culturally relevant communication </a:t>
            </a:r>
          </a:p>
          <a:p>
            <a:endParaRPr lang="en-US" sz="2400" b="1" dirty="0">
              <a:latin typeface="Lucida Fax" panose="02060602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8718" y="2623131"/>
            <a:ext cx="88830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the G-WOW Model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…..integrate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place-based evidence of climate change that has cultural or economic significance to the audience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Speak to values that resonate with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isten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observations of others…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Tell y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climate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Stress opportunities climate change presents, not just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doom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Learn more about effective climate science communication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637" y="5106739"/>
            <a:ext cx="1738746" cy="1508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person, wall, indoor, man&#10;&#10;Description generated with very high confidence">
            <a:extLst>
              <a:ext uri="{FF2B5EF4-FFF2-40B4-BE49-F238E27FC236}">
                <a16:creationId xmlns:a16="http://schemas.microsoft.com/office/drawing/2014/main" id="{DD96BCD5-BED5-40C3-8A95-B23E8B19C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2" y="326043"/>
            <a:ext cx="2401653" cy="1599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787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54" y="1729797"/>
            <a:ext cx="6759605" cy="3223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55" y="1251436"/>
            <a:ext cx="4911266" cy="4180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3309" y="383131"/>
            <a:ext cx="843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Lucida Fax" panose="02060602050505020204" pitchFamily="18" charset="0"/>
              </a:rPr>
              <a:t>12. Climate Science Communication is Important </a:t>
            </a:r>
          </a:p>
          <a:p>
            <a:pPr algn="ct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129">
            <a:off x="297757" y="361466"/>
            <a:ext cx="2637023" cy="1582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t="7134" r="11465" b="15278"/>
          <a:stretch/>
        </p:blipFill>
        <p:spPr>
          <a:xfrm rot="21085052">
            <a:off x="239323" y="3982079"/>
            <a:ext cx="3824426" cy="2605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1528" y="5736333"/>
            <a:ext cx="6722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Yale Climate Communication Research </a:t>
            </a:r>
          </a:p>
          <a:p>
            <a:pPr algn="ctr"/>
            <a:r>
              <a:rPr lang="en-US" sz="1600" dirty="0">
                <a:hlinkClick r:id="rId6"/>
              </a:rPr>
              <a:t>http://climatecommunication.yale.edu/</a:t>
            </a:r>
            <a:r>
              <a:rPr lang="en-US" sz="16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894" y="2387220"/>
            <a:ext cx="4061522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“There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 no survey or study showing “consensus” on any of the most important scientific issues in the climate change debate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Proxima Nova"/>
              </a:rPr>
              <a:t>.”</a:t>
            </a:r>
          </a:p>
          <a:p>
            <a:pPr algn="ctr"/>
            <a:r>
              <a:rPr lang="en-US" i="1" dirty="0" smtClean="0">
                <a:solidFill>
                  <a:srgbClr val="CCFF99"/>
                </a:solidFill>
                <a:latin typeface="Proxima Nova"/>
              </a:rPr>
              <a:t>- Heartland Institute-</a:t>
            </a:r>
            <a:endParaRPr lang="en-US" i="1" dirty="0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03516" y="5944557"/>
            <a:ext cx="828039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67% of Wisconsin residents think climate change is happening,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 only 33% discuss it occasionally with others- </a:t>
            </a:r>
            <a:r>
              <a:rPr lang="en-US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Yale Climate Communications, 2018</a:t>
            </a:r>
            <a:endParaRPr lang="en-US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4310" r="14991" b="8143"/>
          <a:stretch/>
        </p:blipFill>
        <p:spPr>
          <a:xfrm>
            <a:off x="2503516" y="294640"/>
            <a:ext cx="7839364" cy="55070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30518" y="294640"/>
            <a:ext cx="2357120" cy="548640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6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lnw.wbez.org/blog/insert-image/2011-July/2011-07-14/Ceded_TerritoriesGLIFW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18" y="3101425"/>
            <a:ext cx="4079702" cy="3191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198" y="3444240"/>
            <a:ext cx="2974831" cy="2505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731" y="479110"/>
            <a:ext cx="111907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Project </a:t>
            </a:r>
            <a:r>
              <a:rPr lang="en-US" sz="2800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Development </a:t>
            </a:r>
            <a:endParaRPr lang="en-US" sz="2800" b="1" dirty="0">
              <a:solidFill>
                <a:srgbClr val="FFFF00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the heart of the Lake Superior Chippewa (Ojibwe) Indian Country.  This region includes the 11 Ojibwe Tribes living within the “Ceded Territory”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in the Wisconsin’s Lake Superior region–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but applicable to all cultures &amp; locations</a:t>
            </a:r>
          </a:p>
          <a:p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8181910" y="3764444"/>
            <a:ext cx="355187" cy="414234"/>
          </a:xfrm>
          <a:prstGeom prst="star5">
            <a:avLst>
              <a:gd name="adj" fmla="val 13286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1544550" y="1219373"/>
            <a:ext cx="9448569" cy="418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algn="ctr" defTabSz="642915">
              <a:defRPr/>
            </a:pPr>
            <a:r>
              <a:rPr lang="en-US" sz="2000" i="1" kern="0" spc="120" dirty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survey of </a:t>
            </a:r>
            <a:r>
              <a:rPr lang="en-US" sz="2000" i="1" kern="0" spc="120" dirty="0" smtClean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educators trained </a:t>
            </a:r>
            <a:r>
              <a:rPr lang="en-US" sz="2000" i="1" kern="0" spc="120" dirty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using the G-WOW </a:t>
            </a:r>
            <a:r>
              <a:rPr lang="en-US" sz="2000" i="1" kern="0" spc="120" dirty="0" smtClean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</a:p>
          <a:p>
            <a:pPr marL="8929" algn="ctr" defTabSz="642915">
              <a:defRPr/>
            </a:pPr>
            <a:r>
              <a:rPr lang="en-US" sz="2000" i="1" kern="0" spc="120" dirty="0" smtClean="0">
                <a:solidFill>
                  <a:srgbClr val="CC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or strongly agree to:</a:t>
            </a:r>
            <a:endParaRPr lang="en-US" sz="2000" kern="0" dirty="0">
              <a:solidFill>
                <a:srgbClr val="CC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29" defTabSz="642915">
              <a:defRPr/>
            </a:pPr>
            <a:endParaRPr lang="en-US" sz="2000" kern="0" spc="27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1879" lvl="1" indent="-285750" defTabSz="642915">
              <a:buFont typeface="Arial" panose="020B0604020202020204" pitchFamily="34" charset="0"/>
              <a:buChar char="•"/>
              <a:defRPr/>
            </a:pPr>
            <a:r>
              <a:rPr lang="en-US" kern="0" spc="165" dirty="0" smtClean="0">
                <a:latin typeface="Arial" panose="020B0604020202020204" pitchFamily="34" charset="0"/>
                <a:cs typeface="Arial" panose="020B0604020202020204" pitchFamily="34" charset="0"/>
              </a:rPr>
              <a:t>An increase </a:t>
            </a:r>
            <a:r>
              <a:rPr lang="en-US" kern="0" spc="165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800" kern="0" spc="16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sz="2800" kern="0" spc="274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kern="0" spc="334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800" kern="0" spc="25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sz="2800" kern="0" spc="19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kern="0" spc="143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800" kern="0" spc="158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8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kern="0" spc="334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800" kern="0" spc="229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800" kern="0" spc="143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sz="2800" kern="0" spc="218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800" kern="0" spc="257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800" kern="0" spc="274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800" kern="0" spc="204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800" kern="0" spc="102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spc="461" dirty="0" smtClean="0">
                <a:latin typeface="Arial" panose="020B0604020202020204" pitchFamily="34" charset="0"/>
                <a:cs typeface="Arial" panose="020B0604020202020204" pitchFamily="34" charset="0"/>
              </a:rPr>
              <a:t>and teaching </a:t>
            </a:r>
            <a:r>
              <a:rPr kern="0" spc="292" dirty="0" smtClean="0"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kern="0" spc="229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ern="0" spc="299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ern="0" spc="32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ern="0" spc="15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kern="0" spc="15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129" lvl="1" defTabSz="642915">
              <a:defRPr/>
            </a:pPr>
            <a:endParaRPr lang="en-US" kern="0" spc="6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1879" lvl="1" indent="-285750" defTabSz="642915">
              <a:buFont typeface="Arial" panose="020B0604020202020204" pitchFamily="34" charset="0"/>
              <a:buChar char="•"/>
              <a:defRPr/>
            </a:pPr>
            <a:r>
              <a:rPr lang="en-US" kern="0" spc="63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</a:t>
            </a:r>
            <a:r>
              <a:rPr lang="en-US" kern="0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2800" kern="0" spc="63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 in teaching </a:t>
            </a:r>
            <a:r>
              <a:rPr lang="en-US" kern="0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climate change using the model</a:t>
            </a:r>
          </a:p>
          <a:p>
            <a:pPr marL="8929" defTabSz="642915">
              <a:defRPr/>
            </a:pPr>
            <a:endParaRPr lang="en-US" kern="0" spc="369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1879" lvl="1" indent="-285750" defTabSz="642915">
              <a:buFont typeface="Arial" panose="020B0604020202020204" pitchFamily="34" charset="0"/>
              <a:buChar char="•"/>
              <a:defRPr/>
            </a:pPr>
            <a:r>
              <a:rPr lang="en-US" kern="0" spc="18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spc="123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ern="0" spc="15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kern="0" spc="285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400" kern="0" spc="316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400" kern="0" spc="34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400" kern="0" spc="158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kern="0" spc="32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4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spc="295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2400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kern="0" spc="158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kern="0" spc="236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kern="0" spc="28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kern="0" spc="278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kern="0" spc="253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400" kern="0" spc="207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400" kern="0" spc="143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kern="0" spc="236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kern="0" spc="28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kern="0" spc="102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400" kern="0" spc="243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2400" kern="0" spc="158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9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spc="25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18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spc="12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ern="0" spc="15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spc="2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ern="0" spc="23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1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ern="0" spc="15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spc="2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ern="0" spc="3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ern="0" spc="1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ern="0" spc="15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13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ern="0" spc="2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ern="0" spc="12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ern="0" spc="2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ern="0" spc="29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ern="0" spc="18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ern="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spc="21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ern="0" spc="28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ern="0" spc="27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ern="0" spc="15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3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ern="0" spc="18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ern="0" spc="18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ern="0" spc="2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ern="0" spc="14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spc="15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spc="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1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ern="0" spc="422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ern="0" spc="22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ern="0" spc="186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ern="0" spc="16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spc="2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ern="0" spc="28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ern="0" spc="27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kern="0" spc="278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1879" lvl="1" indent="-285750" defTabSz="642915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1879" lvl="1" indent="-285750" defTabSz="642915">
              <a:buFont typeface="Arial" panose="020B0604020202020204" pitchFamily="34" charset="0"/>
              <a:buChar char="•"/>
              <a:defRPr/>
            </a:pPr>
            <a:r>
              <a:rPr kern="0" spc="214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ern="0" spc="299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ern="0" spc="3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20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ern="0" spc="18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spc="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ern="0" spc="1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ern="0" spc="28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ern="0" spc="27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ern="0" spc="3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ern="0" spc="1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spc="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ern="0" spc="15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ern="0" spc="15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kern="0" spc="25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2400" kern="0" spc="158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sz="24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kern="0" spc="186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kern="0" spc="123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2400" kern="0" spc="158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kern="0" spc="285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400" kern="0" spc="316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400" kern="0" spc="34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400" kern="0" spc="158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kern="0" spc="32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21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ern="0" spc="27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172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ern="0" spc="27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ern="0" spc="316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ern="0" spc="158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6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ern="0" spc="257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ern="0" spc="264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ern="0" spc="292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ern="0" spc="28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268" y="6002367"/>
            <a:ext cx="1059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29" algn="ctr" defTabSz="642915">
              <a:defRPr/>
            </a:pPr>
            <a:r>
              <a:rPr lang="en-US" sz="1400" i="1" kern="0" spc="80" dirty="0">
                <a:solidFill>
                  <a:srgbClr val="00FFFF"/>
                </a:solidFill>
                <a:latin typeface="Calibri"/>
                <a:cs typeface="Calibri"/>
              </a:rPr>
              <a:t>Source:  Patty Carpenter, 2016 UMD Master Degree Thesis:  </a:t>
            </a:r>
          </a:p>
          <a:p>
            <a:pPr marL="8929" algn="ctr" defTabSz="642915">
              <a:defRPr/>
            </a:pPr>
            <a:r>
              <a:rPr lang="en-US" sz="1400" i="1" kern="0" spc="80" dirty="0">
                <a:solidFill>
                  <a:srgbClr val="00FFFF"/>
                </a:solidFill>
                <a:latin typeface="Calibri"/>
                <a:cs typeface="Calibri"/>
              </a:rPr>
              <a:t>“G-WOW Changing Climate, Changing Culture Professional Development's Influence on Classroom Teachers”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6252" y="391307"/>
            <a:ext cx="11065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ucida Fax" panose="02060602050505020204" pitchFamily="18" charset="0"/>
              </a:rPr>
              <a:t>Is the G-WOW Model Effective for Communicating About Climate?</a:t>
            </a:r>
            <a:endParaRPr lang="en-US" sz="2400" b="1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7303" y="5688449"/>
            <a:ext cx="7353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/>
              <a:t>     </a:t>
            </a:r>
            <a:r>
              <a:rPr lang="en-US" sz="2800" b="1" kern="0" dirty="0" smtClean="0"/>
              <a:t>Online G-WOW Resources</a:t>
            </a:r>
            <a:endParaRPr lang="en-US" sz="2800" b="1" u="sng" kern="0" dirty="0"/>
          </a:p>
          <a:p>
            <a:pPr algn="ctr">
              <a:defRPr/>
            </a:pPr>
            <a:r>
              <a:rPr lang="en-US" sz="2400" b="1" u="sng" kern="0" dirty="0">
                <a:solidFill>
                  <a:schemeClr val="bg1"/>
                </a:solidFill>
                <a:hlinkClick r:id="rId3"/>
              </a:rPr>
              <a:t>www.g-wow.org</a:t>
            </a:r>
            <a:endParaRPr lang="en-US" sz="2400" b="1" u="sng" kern="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US" kern="0" dirty="0">
              <a:solidFill>
                <a:srgbClr val="CCFF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211984" y="1205345"/>
            <a:ext cx="2583544" cy="142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ts val="3000"/>
              <a:defRPr/>
            </a:pPr>
            <a:r>
              <a:rPr lang="en-US" b="1" kern="0" dirty="0">
                <a:solidFill>
                  <a:srgbClr val="FFFF00"/>
                </a:solidFill>
                <a:cs typeface="Arial" pitchFamily="34" charset="0"/>
              </a:rPr>
              <a:t>Ojibwe Lifeways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ts val="3000"/>
              <a:defRPr/>
            </a:pPr>
            <a:r>
              <a:rPr lang="en-US" sz="16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Place-based evidence &amp; TEK of climate impacts </a:t>
            </a:r>
            <a:r>
              <a:rPr lang="en-US" sz="1600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 </a:t>
            </a:r>
            <a:r>
              <a:rPr lang="en-US" sz="16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Ojibwe cultural </a:t>
            </a:r>
            <a:r>
              <a:rPr lang="en-US" sz="1600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and water</a:t>
            </a:r>
            <a:endParaRPr lang="en-US" sz="1600" kern="0" dirty="0">
              <a:solidFill>
                <a:srgbClr val="FFC000"/>
              </a:solidFill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ts val="3000"/>
              <a:buFont typeface="Arial" panose="020B0604020202020204" pitchFamily="34" charset="0"/>
              <a:buChar char="•"/>
              <a:defRPr/>
            </a:pPr>
            <a:endParaRPr lang="en-US" sz="1600" kern="0" dirty="0">
              <a:solidFill>
                <a:srgbClr val="FFC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ts val="3000"/>
              <a:buFont typeface="Symbol" pitchFamily="18" charset="2"/>
              <a:buChar char="·"/>
              <a:defRPr/>
            </a:pPr>
            <a:endParaRPr lang="en-US" sz="16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307047" y="3352754"/>
            <a:ext cx="2800962" cy="110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00"/>
                </a:solidFill>
                <a:cs typeface="Arial" pitchFamily="34" charset="0"/>
              </a:rPr>
              <a:t>Investigate the Science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ts val="3000"/>
              <a:defRPr/>
            </a:pPr>
            <a:r>
              <a:rPr lang="en-US" sz="16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research from federal, state, and tribal sources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21953" y="3432834"/>
            <a:ext cx="2588807" cy="111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00"/>
                </a:solidFill>
                <a:cs typeface="Arial" pitchFamily="34" charset="0"/>
              </a:rPr>
              <a:t>What Can We Do?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action through climate service learning projects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78891" y="1394484"/>
            <a:ext cx="1924904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00"/>
                </a:solidFill>
                <a:cs typeface="Arial" pitchFamily="34" charset="0"/>
              </a:rPr>
              <a:t>Talking Circle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188000"/>
              <a:defRPr/>
            </a:pPr>
            <a:r>
              <a:rPr lang="en-US" sz="1600" kern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service learning projects  via an interactive blog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0417" t="10370" r="30833" b="13002"/>
          <a:stretch/>
        </p:blipFill>
        <p:spPr>
          <a:xfrm>
            <a:off x="3636697" y="628871"/>
            <a:ext cx="4337448" cy="482474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41540" y="838200"/>
            <a:ext cx="55693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98470" y="297656"/>
            <a:ext cx="1217154" cy="643958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4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4172" y="766956"/>
            <a:ext cx="64198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Learn More</a:t>
            </a:r>
          </a:p>
          <a:p>
            <a:pPr algn="ctr">
              <a:defRPr/>
            </a:pPr>
            <a:endParaRPr lang="en-US" sz="2400" b="1" kern="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en-US" sz="2000" b="1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5637559" y="2230849"/>
            <a:ext cx="6219824" cy="2400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kern="0" dirty="0">
                <a:solidFill>
                  <a:srgbClr val="CCFF99"/>
                </a:solidFill>
              </a:rPr>
              <a:t>July 8-12, 2019:  Climate Strong! Educator Professional Development </a:t>
            </a:r>
            <a:r>
              <a:rPr lang="en-US" sz="2000" b="1" kern="0" dirty="0" smtClean="0">
                <a:solidFill>
                  <a:srgbClr val="CCFF99"/>
                </a:solidFill>
              </a:rPr>
              <a:t>Institute</a:t>
            </a:r>
          </a:p>
          <a:p>
            <a:pPr lvl="0" algn="ctr">
              <a:defRPr/>
            </a:pPr>
            <a:endParaRPr lang="en-US" sz="2000" b="1" kern="0" dirty="0">
              <a:solidFill>
                <a:srgbClr val="CCFF99"/>
              </a:solidFill>
            </a:endParaRPr>
          </a:p>
          <a:p>
            <a:pPr lvl="0" algn="ctr">
              <a:defRPr/>
            </a:pPr>
            <a:r>
              <a:rPr lang="en-US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 Northern Great Lakes Visitor Center-Ashland, WI; the Apostle Island National Lakeshore, and Lake Superior Ojibwe tribal communities </a:t>
            </a:r>
            <a:endParaRPr lang="en-US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https://fyi.extension.wisc.edu/nglvc/climate-strong</a:t>
            </a:r>
            <a:r>
              <a:rPr lang="en-US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5" t="21971" r="36792" b="15926"/>
          <a:stretch/>
        </p:blipFill>
        <p:spPr>
          <a:xfrm>
            <a:off x="347011" y="373532"/>
            <a:ext cx="4764141" cy="62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9" b="13889"/>
          <a:stretch/>
        </p:blipFill>
        <p:spPr>
          <a:xfrm>
            <a:off x="2494072" y="203200"/>
            <a:ext cx="7419985" cy="437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73876" y="4959927"/>
            <a:ext cx="9430328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invite you to use the G-WOW model to increase climate change awareness &amp; action based on the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unique lifeways of your culture</a:t>
            </a:r>
          </a:p>
          <a:p>
            <a:pPr algn="ctr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www.g-wow.org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4576" y="3888509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Joe Rose, Bad River Tribal Elder</a:t>
            </a:r>
          </a:p>
        </p:txBody>
      </p:sp>
    </p:spTree>
    <p:extLst>
      <p:ext uri="{BB962C8B-B14F-4D97-AF65-F5344CB8AC3E}">
        <p14:creationId xmlns:p14="http://schemas.microsoft.com/office/powerpoint/2010/main" val="39423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77640" y="645160"/>
            <a:ext cx="4419600" cy="107721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Miigwech ! (Thank you)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7394" y="4039871"/>
            <a:ext cx="89350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information, please contact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Cathy Techtmann-Environmental Outreach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State Specialist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Wisconsin-Extension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715.561.2695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catherine.techtmann@ces.uwex.edu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http://fyi.uwex.edu/nglvc/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B9250-5297-4DF1-9548-F670B1252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45" y="2113280"/>
            <a:ext cx="1703437" cy="17034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91" b="19227"/>
          <a:stretch/>
        </p:blipFill>
        <p:spPr>
          <a:xfrm>
            <a:off x="9751486" y="6053149"/>
            <a:ext cx="2181389" cy="6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turtletrack.org/Issues03/Co11012003/Art/WildRiceHarves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40" y="892797"/>
            <a:ext cx="2510705" cy="1903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/>
          <a:stretch/>
        </p:blipFill>
        <p:spPr>
          <a:xfrm>
            <a:off x="8587386" y="4820936"/>
            <a:ext cx="2666727" cy="172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0" y="1326370"/>
            <a:ext cx="6067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Wild rice harvesting </a:t>
            </a:r>
            <a:r>
              <a:rPr lang="en-US" sz="20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important to the Lake Superior </a:t>
            </a:r>
            <a:r>
              <a:rPr lang="en-US" sz="20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Ojibwe</a:t>
            </a:r>
            <a:r>
              <a:rPr lang="en-US" sz="20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0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subsistence, spiritual, and ceremonial purposes</a:t>
            </a: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4665190"/>
            <a:ext cx="67052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The sustainability of manoomin depends on habitats with</a:t>
            </a:r>
          </a:p>
          <a:p>
            <a:pPr>
              <a:defRPr/>
            </a:pPr>
            <a:endParaRPr lang="en-US" sz="1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u="sng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water</a:t>
            </a: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u="sng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 water level fluctuations</a:t>
            </a:r>
            <a:endParaRPr lang="en-US" sz="2000" u="sng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u="sng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growing season temperatures</a:t>
            </a:r>
          </a:p>
          <a:p>
            <a:pPr>
              <a:defRPr/>
            </a:pPr>
            <a:endParaRPr lang="en-US" sz="2000" u="sng" kern="0" dirty="0">
              <a:solidFill>
                <a:srgbClr val="00FFFF"/>
              </a:solidFill>
            </a:endParaRPr>
          </a:p>
          <a:p>
            <a:pPr>
              <a:defRPr/>
            </a:pPr>
            <a:endParaRPr lang="en-US" sz="2000" u="sng" kern="0" dirty="0">
              <a:solidFill>
                <a:srgbClr val="00FFFF"/>
              </a:solidFill>
            </a:endParaRPr>
          </a:p>
          <a:p>
            <a:pPr>
              <a:defRPr/>
            </a:pPr>
            <a:endParaRPr lang="en-US" sz="2000" u="sng" kern="0" dirty="0">
              <a:solidFill>
                <a:srgbClr val="00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244669"/>
            <a:ext cx="1150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Communicating about Climate Using the G-WOW Model: Wild </a:t>
            </a:r>
            <a:r>
              <a:rPr lang="en-US" sz="2400" b="1" kern="0" dirty="0">
                <a:solidFill>
                  <a:srgbClr val="FFFF00"/>
                </a:solidFill>
                <a:latin typeface="Lucida Fax" panose="02060602050505020204" pitchFamily="18" charset="0"/>
              </a:rPr>
              <a:t>Ricing</a:t>
            </a:r>
          </a:p>
        </p:txBody>
      </p:sp>
      <p:sp>
        <p:nvSpPr>
          <p:cNvPr id="5" name="Down Arrow 4"/>
          <p:cNvSpPr/>
          <p:nvPr/>
        </p:nvSpPr>
        <p:spPr>
          <a:xfrm>
            <a:off x="4088295" y="4149554"/>
            <a:ext cx="340829" cy="457200"/>
          </a:xfrm>
          <a:prstGeom prst="downArrow">
            <a:avLst>
              <a:gd name="adj1" fmla="val 50000"/>
              <a:gd name="adj2" fmla="val 3478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1" y="3276601"/>
            <a:ext cx="585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Wild rice harvesting depends on the </a:t>
            </a:r>
            <a:r>
              <a:rPr lang="en-US" sz="20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of manoomin (wild rice)</a:t>
            </a:r>
          </a:p>
          <a:p>
            <a:pPr>
              <a:defRPr/>
            </a:pPr>
            <a:endParaRPr lang="en-US" sz="2000" b="1" kern="0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038600" y="2580717"/>
            <a:ext cx="3048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AutoShape 2" descr="data:image/jpeg;base64,/9j/4AAQSkZJRgABAQAAAQABAAD/2wCEAAkGBhQSERQUExMWFRUWFxcYGBgWGBsaGBUYFxcVFRQYGB4YHSYeGBojGhUXHy8gIycpLCwsFx4xNTAqNSYsLCkBCQoKDgwOGg8PGiwkHyQsKSwsLCksLC8sLCwsLCwsLCwsLCwsLCwsLCwpLCwsLCwsLCwsLCwsLCwsLCwsLCwsKf/AABEIALcBEwMBIgACEQEDEQH/xAAbAAACAwEBAQAAAAAAAAAAAAADBAACBQEGB//EAE4QAAIBAgMDCAUIBQsDBAMBAAECAwARBBIhMVFxBQYTQWGBkaEiMpKxwRRCUmJygrLRByNDouEVFjNTY3ODk8LS8CSz8TREo8OExOIX/8QAGAEAAwEBAAAAAAAAAAAAAAAAAAECAwT/xAAxEQACAgADAwwDAQADAQAAAAAAAQIRAxJBITHwBBMyUWFxgZGhscHRFOHxQkNSkiL/2gAMAwEAAhEDEQA/APjIW40AHaakeh4VF16rD/nWaIqXGg7L3J+FKhnUxhvrsvu/hemGjXrFh2nw66Xjw1957dg7zXZZCDbQ2222eNPvEEla42ADfv4XNN8mKlu3tOncOvwpQygn/htoNlN4Aa6a20FxtPZ2049IbdxobZtesjZs091EVbdQqrNra+o267O4VM3fW6Mggt1geGlcWJesD/naapapTEMKF7Bwrot2UvXc1MVBdDsA8K4UA6h4UMNVs9AjotuHhRAy7hS5euq9AUHNhsA8KhddwoJNVz0BQdXA6h4VZrdQHhS/SVdJqAovcHqHhVSR1gVVwOqrKCdoPEClYFlK9YBHDWrNApHVSzoRVo3FMC2VRtA42oiqOwjuqZA2wj3fwobYdl1ANuzX3UrAj5Qd27ce/wDOiwqWYKFuxIAFtpOgFL9Jfb/CnuQsYIJ45CCVVgSB1DYbcAb2pDofm5ralBLAZhtiB9K/WoNrFuyvLnBDNpfNuG3hbrr00vJyxy9L8oiMQbOGEgzkZswAX1s/ZasOblQPJIwUDpJC+U6WuxIXYbjXqtqL61EmmUjJkF76WIFyRppcDUcSNRQooyxygXJ0FbEvLbKfSjB222W1YMLejtFgAfqrppSmF5YyFjkUEsWG4XIIGzqtpa1rttvWD3miETGber1ZvugkE9ouDQWHXWpByvlVVyA5d/WMzMdLaXzW7bDSqYrlISIqCNVyk6jdra+gN9dT12GygDLK9oqVdttSigBqb2+NGdtNd2lgLVzQH0SeNrX0ooUm22qQMXbXQX76qRbbTRS+mU3G61/IURcNbaDrvvcUqCwOHiBvc27SNNeutLDT7VQZVtYk2zN2aaKPqjvLUqseW+t6LyfiSLrcDfY7fzqlHarC9gyotssKuGronbeaJ/Kcm+/YQCPC1q1t6EHY4mbYL8CDVjg5B+zf2W/KlpJ77VXuAX8NhUjnIPokrwNvdSthQV42HrKRxBFUz9tGj5VmXZLIODt+dq6/LEvW1xa1iqn8QNLNLh/oKKrAx1APga70DDq8dPfVRyiTvU70JXyBt4WqHlKQftZLdjt+dPNIVHTA30T7/dQibUYcqOds0vtE/wCsVxZwdOkI4g636jY+dGZhRxFJ2C9WMDfRbwP5VQoBr0gH3W+A1qwUEXDr3B7+SUZwoE4tVQ1FMrg2zn2jbz18qFJiCdpB42v508wUXVqjJ1jQ1UYjTUKO78quk461X97/AHCnYqODEtsJJ4/xqrDrFGyKeu3f/E1OhA+f4q1vG1LMgoAJ9/lRFxPfUkjHYe0UBo7bKfcA10gOw1TNals1WZzagKF8ZDrfW2/TztS6yraxFu0U702/T3fw76XxGGFsy+HVWUo6otPrOriNLNZhvGviKrJhPonb1Ur1X3f87qJHiWG0340k09466irxW2/lVL/8NHkmDbdtLuuu+pa6hlyDuHj/ABqUK3Cu0wLwxv1KfA0dcSb2bSpDPItjoe5fitNQcqyG+viqkeYoWYHQLaNLHiAfhVkxcykFXy2+jRExzn1ljPCNB7gKJ0v9mp4D/bTavehBl5Vka15n79bd16KOUnJH/UK1upxIOI0X40iRf9mRwzfEmqdAoNznGu6+3uFRKMer2KR6AY64sqYfZbRlJt2DEXse216B0WY+jG1/qrHJ+ALYVnCNP623FDbxF/dUERNrSIeObT2ktRlS3fJI42HW9meMW0sbq3fZjVTyeD6ssB++Qf3jQGVxtKHi0Yv4kUFmA9ZLHsJF+G0eFNJ9Yx1eTmHXCf8AGi8ruKYTkx/oL911b8Oe9ZQkXYS4Hc35VOjHUwPFR8b0PN1+n7A2jya+zoSdNxP+haFJyX9Rl42X3say4iAdoHAAEd5AHnTYxL9TufZPmj38qVSWoHJeSz1X79fNfyoL4Bx80+FElL21L27cwHhspfPw8q0jmreSTo3HUw7jrXFLLrlPePzFWBbqBHC9caY9ZNMAq4/iODf+KtJjLixZrdoB+NKmc9Z87++rhb9a+0q+8iikB1nv1KeFwfLTyoRNE+TP1KTwGb8N6Gw6jodx0PnTtCOg1cqR1UAmrCZvpHxNO2BfPxq4vuPgaAZjvNXXGMOvyB94pbQCWB6x4299qoVIqwxt/WUN3sPc1vKrCeP6B7mv7xRbCigmHWPh7qo8SbRmU9hBHgfzph5YjsBX7Vz+E1X5Mp9WRO/Mv4hSbT3jAnDIdDIL/WUr5i4of8lv8wo4+qynyJvRnwZOhKH/ABE/3XpCbCFTqL8Nfdes5XoxorNh2XajDiDagAmmUkdfVkI4OVPmRXZJ5TqWLcQG94NTbKEyO2pRWVidVPsn4CuVQhsYVgRcHyI/do9h2g9v/NPOvT4fmlMFDNBhl0HrzxX2bo9aHjeTQgsxwaaaZWnY/vMV8q548ojdJ33FZTzwlttF/Z+KmrCePrT3fC1PKij1ZIzbcH19w8hVJ47X1W426X9+tbc4mGQWfoTsDL33/wBPxqrYaM7JDxCMfyrkx+qncLe41VZh9EeC/FarethNUXWAAWEq96uP9Jrowt9joeDfmKrHygQbBV8Nf3bU/FyvIdGQZfsM3DR21pXJBvEvkzDrA4sF99qqTbQgHgwPmCRWukhbYsfaBHkJ7itvfVGwWYEZEB7NvgCPcKXOdY6MzKu5u4g/CrLEnW7LxS/uNMHkwr6y8MwC+9tlQ4UqL2UX3Op+NGddYULNCp2OO8WHvJ8qC0e8jxp2RNfSDdw143uL+dLywAfTK/ZsRxBOlNTCiiLbYyjvPwFE6Qna9+LH40NRHvb9we9qhEe9vaHwU1dknWQ7geGU+6uLNpb/AIPGuFk7fG/+kUNmG/xqrEFaXsXwt+G1VE460HcT8SapVGFFAH6Zfo+Y/wBtWGK33tuJuPA6eVK129KkFhmIOzShmuKO23j8KKsBOwq3BhfwPpeVPcBQSb67apLCV9ZSv2gR76EbinYFySKuMUeux4gHz2+dVSVesHuI91vjVsqn5xHFfyakBcTKdq+Bt+IN8KIqxnry8V+IYe6lzCOp1/eHvW3nVkgY7AG+yQT4A3o2AM/I83qvGezOL+YHvoT8jStsTNuyEMfI/Gl5kK6MCCNoIII7jSspU7R32qJXoxoJisBLFpIjr2OpH4vhStMQysvqSlfvFf4edG+VT7bu3aCW8wSKztlCRmbf7vyqUZuU2vqT4n86lVfYAyzlwB8oB7M0lvAqBQfk7AizxnXqkQfiIo0GCj2rnkO5Wjv4XzeVNHlARWHRTKdzSsl+7KKnN/1AJydyQ5ljDIbF0vqNVzC9jex0BpVoQTdpF110uxuddwHnTPJ/LcayK4w6XDAklpGIsRc+sBe3WRQYuVmUaJH7J+LU05t8fsNhTpI1Gx245UHlmJ8RR48SLejhlJ3npHt3FsvlXBy7Juj9m/vuKIvOFwD6EWv9lGfxK1DUur1DYLnHyruXbsjQf6P/ABQhyi3WyniqH3iml5XZ/VS5/s1QH9yMU2vyk7I5wOq8jr78tF1vSAzenLfRPBE+C0xBI40tJY9S3se43HlT0seIt6ZC/wB5iz7ulpeQAal8Nw6TEOePok++pzp7gLriWH0h2GIKfFHW/lRl5eKixMg4Fx+KQ0nI4sT0sJt1ATm+mwZ0t5ihuI+p4z2BZB7zalSe9DHW5WQ7ZJB3Rt77mgScpJ1SSndZETzBv5UmSDoFU8Bf4GguBw7vyFUoILYxJjh1NJ97K3vvQnnU9QPaFA91r0Ap21S1aKKFZcmoDVL1ADVEjCxN2e0v51boW7PaX86FHh2bQW9pR7zRTyZINco9pP8AdSzdoUWRCPmhuD6/uPejiduuLx6U+9jSnyRt6f5sf++mcNyYzbDY/VeI/wD2ipk1qwJ8vUbYE7wR/Giry1GBph4x/iS/77U1FyJiPmmXuAb8Mxq7YPFrqTKvaYZPeqGs24P+sYCPnLGBboQBuWRh7yb1WXlfDvtw/esiqf3YxfvqzSzr89R2mKQeZipdsdKTrNETxUfjAoUVw2BSSTDnZHIP8VT746E3R/Nzd5F/d7qIcXKPnKfstGfwmuHFuRcqD2mNT5kGtEur3AAbdR8RQ2FXeW+0DuAHuobVavUR3Od5qp17K5epemBRoBQcpU386YJoTa1LSGF/lA75O6T/APmpSpi7alRlHZ1RvAp3C46SO4zuqnaoOh4qfR8R40WDBsP2LtxDAD2QCfGmoGnT1IQnaIhf2nBbzpOSHQTDI0vrYZFQ/PW8N9Pp26Inr1Xwqw5GhLADFRAn5ruB1X0kjDxnd6RThS7Q4lzrE5J6+iBJ7wl+6qviMQpteVNfrJr5WqUnowGMThYoTldJGa1wCpUEb1bPqvbkIrseJ/qsKOLDMe4oqHzNLYXledLgMzodqOOkjPFXuL9ose2rTOr69C8Z+oSU7hJqPbNFPXjw2CGnxWLYWClRuCr5F7t50pNBOfXc/ek+F6LhebkkusaSPwjDfhc1pYbmG/7QZewsqHv0cjwqXiQhqvIZ51sLb5ydzChMp/5117/D/o8U20N+3MR4/qwaN/MeFAc+IMW/K0S+OXM3cTU/lwHlPAyYNlALDKCLi+hOpGzb1bq4rIOose30R5XJ8RXoZuRcJ07IuIJjUKAxKrfS7a5Ts2XA/iyvN7DXIXK3aZlJPslR4gVX5Ea2/QZHoeUfEEi2wbhoO/f33qqxk7ATwBr0eMwCJ1Ko7JYQfFSWrPxEsY2qzcGVx43Jqlip7kGR6maYiNorlyNhI4H8qs8w6rgd3wArkbD5wY8DYjxBv5VsmyKDLI3W6H7YDfiU1cNvMHGzC3sAUAxKdj27GUj8Ob4VQxbip4MPib0qTA0BiV6+h8ZTf2g1XjxKCxBQH6pUHzw3xrLMDfRPgaqrEHt4fnSyJgbxxkbeu4t2iFz+8ie+iJ8lO1l/yoh/+z8KwflbDrHsr+VdGNff4BfgKjm3ox2bgwWF/rlA7YU94ka1EPJ2GI9DGa7lBA8FWseOeawcyMi9TXIvb6IGrcdm8iqScos2gklb7TsSe4NpU5ZPXjyA9NBgFUX+VzDtCS2G65MVvPropZBe+MVx/aRq48hevJR8nyvqsUj9uRm87U1FzdxTWtA5vvH51EsJay9hp9gbF4iMtYCAjeEdb92vupOZreqVt2WHmADTg5o4k/srfa9H36VR+bcy3uAOGZ/+2rVSlBbpD2vQzukB2i3aP41xhWkOQWNr9Lc7oH/1FaZwnNKRzYLNp/ZL8Zbedac9Bb2TlZhWqt69gP0fSWzXkUb2iXT2JTbvtXP5nsNGxOUfXjutvvOaz/KwtH7hlZ5AmhuoNeyi5kxP/wC6DHckYueFnPuFX/mPCti8syDr6RBF122yhRTfKcPhMKZ4ZlO+pXtMTzQw6sR0+79rDuG4mpRz8ApisfK0AGk8x2XzNM/4XhHvq45XiGzEzX+pGsf736xvOkYMTFaxMXD03Pgq2v2UznhAzGFiN5jZEPAtLbyrLKtU/QoHLiYnJYtKx3ySv53jA86ZixEITRC3aFJHXtbpQv8A4pYcr4ZBph1J33ufdbwNCl5ZgY3OGUHjIffLbyp5W9GO0aUPOOKPRYkY7suY+IdgfGnsLzrckBR0V9AsYjznTqzxjXsDVhLyzBsIkQHaEVbHuzi/ea4qwEjK0632egRr1WyM/uqXhxfSj8hfaehHPw5bf0v97Ki+UQN/GlW5+YgG6vAn+a1vK3lSHK2FiNmM9pD6y5WufrsrquUnr3nWw1ummBU7MRAer0gY21H3dOrbSjDCq69/4G0em544kn/1gQf2MZQ+KxgnxrKn5UaQ3knkfte5996d/mzfUMCLbYyHG3Zpp17+o60FORoToJ1zDqf0fMkDzNaxeEt3ov0KpC0vRkXBLb9ALb7gDTjSzYkjZYD7K/lT8vJQUaga7CcwHdpY+NKS4Vh83Tbs/LhWqaYOwPylt/w91QSnfQ2WuXrTYSG6XiTx/LXzrgnPUAO6/vvXIYizADaewk+CgnyrewPMPEy2slr/AEgw8st/EVEpwh0mBnw4edtmg3koo87UwkDj1sRAv38x8I1Jr0GF/RidOldjvVALju9InwFbScw4YgGIiRR6zTgyW7SpcKK5J8qwlufkhpM8OkcRNunzsfmxQyO3d0hUGtGLm2rWzLNrs6TooCeALSE+zW1iOVcBBcfKZZyfmYcLFFp1HJlBHB6zBz4ZCfk+HgwynTO2rnvC3fgVe1TnxJdFPx2fT9B+I3HzGi2ssgXTbJmt2+jEthxtQ48JyZGzXcuydQLPc7gFzKx4m1ZUnL08guTJJbXOzkAE7QC65ABu0HwRlx7km87gnq6TpPwADzpqGJLpN+D/AKVSPa4HlHk3NcwSFj1ypr3lmN/ZFa0XOnCILRxomlvmj3sPGvlU2LJ2m/blHnm/Kl+kXrXw/LZQ+SKW9vzJbPsH86I2t+thUDqLoLeErD3UJ+V8L6xOHZr6ES4Tx9NhfhXyBhurlH4MdGLMfYF53Kg/Vxxt/wDlYJAOAWalcXz3xDAiLCwEnrbGRP8AuxyL76+U1w01yHDTv7+wzM+hDnjjb2GFh2j+iAbXvZ71JecvKN7JFY2uTchUuL6kFE2dfHWvCwFFFyMzdQ1CjUbSPSJtfQEcTsqz4l5LAsAo1CjKiC+0gaAHt2nrJq/xo6JeX7Cz1ON5y4keuXle4vYDowOsDpFZmPbYAa+tpS0vOxhqcOF+0uo4FOj8RXnhH9f2Tf4iifK2X50lu02HncVXMx0QWaOL51O4N2a27NMR4NiGHlSRx0WQWVM5a5OQ3UDYB6W0kkk/VG80BsXmGqBuNr+KgGlJMu4qeNx56+dUoKOg7GnnF9iewPzrlIEdtStNhIwuNYiwsg3ILeJGp7zVba9tFw3JkhF7WG/b7rkUUYZRte/YtvzJ/dpprQAAjA9Y27BqfyHj3VZZVGxAfta+Wg8qajiQfsZG43A8QBbwq/Tr/VwJ9o5/iT5UNgC+VZdrkfVjsniyi3gG7qgxcjaICL/QBJPYW1Y8L27K08HgcTLboklI3xxCNPbIFqbbm7L+3xEMP97iDI3cqkqTWTxIrfXHYFGAOTptnRSDirAeYAro5KnP7KQ23KSPEaV7LAc10Vb9Pi3B/qMOIU/zJmVbcK14eTYIRnYMg258RjZAb77QhI/CQ1lLlSW7bx20Uotnzf8AkiZTcxsp3nQ/nTScnYpj6rP9uzD9+4r2eJ/SRFApjjbpNT/Riw9uVnY8ResfF/pLxUlhAixAdYBdz2knTypc5jT/AMLxYUlqJpyVMoPSrDFe2jSqhbgrOVP3gB21rYLmPO6kqiqp1NypUHXVWHo34aHromE548oSa/J5WOv9GZI0J01Itf2WUa7KZPK/LDAZcOqX6zqx755GPlWMpY3XFeJVoo/MSM2PSoDY36JJJjfZoEGRBt0OgPYbBjBczcAtwwllI1Od1UL2lYczKPt5aXfm7j8QbzM4v1MwZF4IJFXb1EHTfTH/APls0voyYiRlGxQsaoPsqHKr4VnLE2VLF8v0J9w23Obk/C+jFkB09HDoCx7Cw0Y33k8KRxv6SG2JEiDrM8wJt/dRka8Qe+tCD9DsItm6dt/pKB+6lx40+v6PMHFp0bb9ZZvEgWHmKwz8mi9tyfHah7WeFx/PuaQZflQjA2DDxNw2v0YHcBXnpsbExu5xEp3u6rx0ZZPfX1+LmvhQBlw3SEbcvpfifSjLgMKg9LCRIbWvI0Si3edK3jyvChshF+iDJJnx84uMr+rwyXGpYu7ngyjKo4laXflMs+awDbxbThcE+dfXBy9gYjmthFIOg6ZCw9hT+dZuL538nBrno2BBuvQ5wTf1gXjJvpbU1ouUyb2YbYKPbR86OAlkIIjmkuLghGb/AMUQc3ZzqMNOfuEfCvbNzz5NJzfJ0Y9uHi+IUb9lRv0h4PZ8lXLuyIB+6TWnP4ukGLKus8enNnFXsMLJ97YONsoHfTL8z8SAB0Shjt9KPKg7SSfSPgB2nT0X89ozrDyfGf7RsqjT6zx27r1xOe5W3p4aEHasbSOR169DlG/YaXO47/yuPEKSPPQ8w8S5svRsevK+a3EICfKn4/0WYm9meNesi02YDflMQppufkAJJzybdisL7vXkPuoE36RItMmCjv8ASlIbvyhPjRn5S9y48RNR6xxP0UgW6TEN3RWt7T/CuN+j/CqbHESluoBGJPcI70lJ+kmQi2i9kcWUePTX8qQfnscrLkYhtuZ1N/aiJA4Gpy8pe9+30L/5PRxcxsGu1pyQDoUy7QQD6TL16/dqiczeT+uSa+7PFr3KzH415c88JB6sUa8OkH4HUeVT+cU8n7SBexwG/wC4Ho5rH1kyrjoj0mI5scnx6t09uu9wNh6yB76ysTicCuiZ77kZR5iLO3e1Zpx0x/8AcwL9lVX/ALcVVblGa9jjiBbaHxFuHop8K1jhz/1Jvxf0KxpIYCb9BK32ix8lYMfChYmCMbYCOwhr+BQkd5pNpAfWxbNvt0zfiA99UlnjHqSSE/3ar+8ZWatMj636jzBXhS+mHe32W/KpWZJPc3JY9pbX3VK05sWY4MS5PpMTTmFR5L3mVFG0yS28FBLHuFTJAm1nlP1QI08WzMw+6vGtHkvpnYDDwIv2QS3t3MqcQwFJySWxeYqDYTkKIKHctLfYxzRRdzuAH9pa04sdDD6rJEf7KJFfvefPfirUcc1HBz4h4or7WJe/+Y8uvee6hw4TBKT6aSEbBHF0rH7yKV8a43iRnq33FUkDl5XjkBfJ01vn4mdmVT1aM6gHsCmuYTnXlB6N0VidmGhIPtKiE9+bjWomO2GLATuRoGkRIQB2E3H7tPDEcpSC0UMEA680mYjj0beRWs21VNebXHoNXoYC8q4mXVUxj/WERFvvMz68dOyrYfma0zF3gmvfVp5EJPHIyEeNajYWVb/KuVYYgPm4cop7dbK1Z+K5fwCDWTEYph1vIcvfs8AaalL/AI/RP9INr3ji8jQRadJGpFvRjeRiN+b9cw8CO+mhnWxXET31GVIIyOyxmY3Peawjz3cg9FFlTYCEFrdrPnPmOFIy8syS6MysDtXO1+7IAB4eNTzeK+l60XS6j0c3LLKwzYrEJbfFgg1tdmab4Vz+dIS1sTiW78MSe6ME+deKkVgTkWMDti18SGHnSUmMlF7swB3GwPhpW0eTqXV5Ihuj6dh/0hdHcF5Sd0ioxH3VIPeRelcRz9cvcyqBsAaOwa9r/tQV2aXXS511r5qrmuZSf/NV+Fh3dewsx7zGc+crC8ZDDbmdlB3G2ri+uwbtay8Vz6kJOVnAO0KbL2DUksPZrziTHLlYFlGwHav2T1cNnZVTh9Cy+ko2kbV+0Orjs7a0jyfDjvQOb0H8Vy7LKR6Z3AZAb7utmJoB5PNyXyrv0Jf2VFwftZaPBh5wl44mVT89hlBH22yrbsJIq2G5Ckl06SO24MXA7ogyjxFabI7qSFd9oj0AzWVXa+zSxPcL++uPCQblG4WI2dWor0cHMtR/STWHWAFB4DMxJPZa/ZRByXhFEgSKWci1iCboQdc2RAFBB+cQbga7QYfKI6bS+bfceWM31FHdf8V64JzuX2F+ArakjkGiRxjNsW/Ssful3HlQ1x2UZZSqjq6PLn03gKV7jlNWsS9yJcWjIlNzdhrv1+NUrTOHWXVJtevpUKeceZe9iK4vIkjbAj/3TiQ+EWYjvAq86W8mrM2pTT4IhitpMw6ujNx3HXyrp5Of6JH2xk8c1h51WdCoVqU1/J++WIffzfguKIOSwdk0R++o/ERSzxCmIVKYfCWNsyHgwPu086E8JHDeCCPEaVWZMKKVKlqlMRypXalAFGqV0ipQBvQcsYWIehhMzfSmbP4KAFFGfn1PbKDlHUFIUD/LVT51lDBRgelMfuxMfx5aYTk1BY5J2G9wkCH7zFh51yuGHqr77+Szq8rzH0wka75Co1P2nJuezU0c855FvmmeTdlJjUeQv7HfXCYLjMIb7PTlllyjs6AInde1MxcrQxnSUjq/UQJC3tlWbzodP/PHftAFFyhjJFvFEwXbnEd/F3BUeVK4jDu+uIxaDsMhmPcIsy34kUzNyrA5F4psQ3V00jM3AZX19miScqPEMowccV+qRRn8gslu2ltW6NeXHoITh+RqLJHiMQ/aViT2Y87n2hQvkM4JZYTEu8jIBwaY386el5YmtlMsiA/NjHRDhnkYN4g0JuUG2s1+2aaWQ/8AxADxppy/rv02DqhJjIfXxCj/ABGc+MYb30KQjrnZu5z+IitKbElxr0IG/oE/FKwekXji62H3Qf8Acwq0+F/BtMBGQD6Lk9hXb4E1JZDe4JIPf3X2mrxcn9IQI2zXNgCCDfcLA5j2DXsr1XJ3MlrAzsBpcq2rW+siHNbtZoz2aUTxIQ2ti2nkY0LEAKWY7Ao18F2+FaeC5rTSn1SLbdC5H2ggOQ/bK17jBcnwKpWKNpd4RQyG3WT6MLD7ZZhvNO4mZUC9LLBEnzcx6dvuB2WFD2KG7L1yy5XtqKFR5jk3mGDvkI1IW72H1lg9Fe+cVsw820iZXDpHYkA9Kq2uLWth8zHg+IvROUuWAUFoZ5rbHxTCKG3UVWXJEDwQ1lTc75A1hPDEd2HQzPp1ZvQi03hqxz4uJx/fYaVDvK3N0WzgJn0JaRVhV2Y2FnxCM4HA21FmN9M0YCdCSxYEn0UhR2J1tpJMQVHBhwOykV5zwiTM3SyG3rSyEXvtyiJcyntzkdnXWbiOcKXbIioCb2Fx2fSMjfflI2+jWkMLEqnxx3F5onpRCQzBwkQyjOZJBI9tzWFkHZ0ZXcRS/KnKkAUBi0gFsiHKi9hAa5C9tl7GNYUHKjOAFw7SEH0SC1l+ysShUPatj20aLk6Z2P8A0C5jreQzL5yTAGq5pJ3P4+WVzrqkVkxRmNlEabwgaQkbjkUg/eNdw/JkZP66UqP7QpF3BR0jn2Rsrbh5Dl2zwQhbeoBOwHhmXwag44YeMaYOIn7axjvzTuT7KnhTWJHox+PezN29rYq8mBSwBWS2y/SgDhYOreyKcTlAqBkjhw4Ooc4VAbDabyuM47QlL4blWRTeKPk6AE6WdSwt9bpWfzpj5SQM0keCYuSc5c+lb67S+lYnZqNgtSl597v9CValZ+XlfN0vKDyCwXKYLoQLEAKpAXW9irKR31lNyZh5XPQuynbllGRbfVc3twfZ9Jq2P5pq69JHFEI9uYySBQLDaxksfSuLjT0T2Uth8NB0nRrMjP1CLDvNe22zM7eIU0RnBdC/JfCKrrEV5tG9ioHXbpAxI3gIua2u2rPyFETlDMGAuxsQqDe7SWCjZqbedehnxGHwvozys3X0IHSWPVmjPRonBlJ7RWXLzyj9UCRluSI1RIEF7/NR3zbdrXNCxMWW4TyoxMVDDHdY2aQ9cjLlXgim5t9ZhfcBtKoRxtFwfpW/O/hW7PK0npJgCg23kllCX3gkxgcAQOyqpiiNvyVDuMnSE2/uQzd2a9bqbr9r4J2GOmCzi6hh3XX2gNO8d9LPAR1e4+6trE4+Nj6TRs32JXUbrdO4K+BFLviyossQ33MUOo7MsdyODGrUpf0KMjNVo1LGwFz2a09Jy1LvC8EVfCw0oJ5VltbpH9pvde1aXLq48hUgbYGT6BqUJp2+k3ialPaBp8nx4iQ2gRyf7FDfvZBfxNOSczsVYvLGYxcBncg5bm13y5nAHWbVqTc5sS1lbHQxqBYdEGk2DTYrW7jWfipopCOmx88vYI2Iv2dJIAPCuPPO9F3Jv4o1oI/NjDwn/qMWtx82LKfO7OO+Kq/LuT4h6EDzNvkJI7vSVfGKkopMEFGZcQ7bTYxqg4fO2dd+6rnlTCD1cHmO95pPcptTqT35n5L5QqJi+dLsCsa9Eh+bHlQH7QjVVbwrMTFMfVUfvHyzW8q0H5xAf0eGw6f4aSHxkUmmMFyzjpjaIyEDQ9HdEXiUKqvfatEsq6KXiIzUgn6o5BfX0Iylwe1VGlXTk6cnRQpPauY+JL+FagwRQ3xGIjVj8yICSU8WsbcQW4UrieUkAILsR9EE3P2muWbgSPs0s7fRRSS1YOLkr+smjt1gsSR1E62Knx7Qa0OTOSsIpzSO8myy5T6XBVF28bb77KwpeVTbKirGv1RqeJOtDXlOQCwcrfaV0J4sNSOy9qbhOS30LNFbke8l5WhiFsq4cWtZrCUjdkjLSWP0XKKdwrKfnhFGwAg6UD+sIjUdqxpfIfvkdnVXkFNasYxIAJkkjG+SUx94DMC3cDUfjxjvfrRLlZr4/wDSRLIpVY40Bv8AOckbjoyqSBvXurKPObFMTkkKX29AqxFuJiALd5NWXlErbNjJmI6os/4pCtu5TRRzl0IBm4yTySHwQxqO+/fTjhxj0YceJNmecBiJGLmOZmOpcq5PexHxrZw/MfEuBmURg/SILNxNwvdmFBj50hfVuCesRoG9pCp9oNRIeVpp7lExMm8rLlXixjiW3e1Eni6UuPAZv4P9HpjH6yQDdcwJ5kS38adj5OjhHogud/8A1dv/AIUWNh95aw1wUoGecwYdTsMsssrN2qDKUf8A5pQv5w4aD1WknffGqYWO/GNRKa5XHEnrfd97vUD0nyCeSzBJyp2BYsPEv3XnllkPhS2Km6LSaV4+yXGztbguGgQdwNeR5Q554iW4UiJdyXuftMbsx76xRJdrvmbf6Vie8g+6tIclm+m14b/odo9c0nJ+pklEh7IsQ3/cdfNqH/LWBzD0ZSBoLRQRWA7T0rAdgrzgaDrWUcGRv9K0ZEwttXnB7I4z/wDZWvMrVyfHYLMz0P8AOvBx+pgg56jKxfvBstjwWkp+eEsjfqYIY2PWkQeU/ecE+VZ7R4OwtJiL9d4o/hMKdwuKhsI4ekdmtdBhIiz26rmVyfZNLmsOO2m++37iO8pY+KRlfEySylUjURKwvmCjpC8hzKgL5jZQx11y2qg5wErkiUxRnQx4UZSw3PK2aRzxuK9LAkMHpTD5Oba9L0SP3RwEv4pxoWI57Qocsc+Lcbx0UCHvSJpSPDjWaneyMb9vavkZi4Pkot/R4DEHtMTynjrlT92tqDmtjWGVFxkX1UihhHeFmS9WP6TIR/7dnPW0sjSnuM7N+EVx/wBIgfToWa49Tp5rW2WMcZydtrVEnyh7o137fkNhw/otN7z4joCdc04iGvH5QSaTxXM3CRavygsgvY9Ggt7XSFfjWzDIXQE4CGJWsAVWJWbNoLlf1g/5ejRcj4d7HoIm00y2e/Vb1NfGs+exV0peSX7KVLejyvS8nxn1sQ+70UsO0ZrfHjRJOUeTStkXEg7fT6Jhe3WC4HG1j217f+T4lUAYKxt1rhUXjaRxbT6tOYHDTEWgw0Ftn9NHYAbLiGJh51MseO/b/wCkh2z5riMfhMoIwzuTtLzKAD1j0Oq/WQKBE+b1eTww3jp37QfRa1fTuU+TsSchdsLEUOZWWS7Iey0KnuJtSUGJecEHFRtlZlsiO5sttQ3Tqg0IOgFri/bceUpLd6t+wNHzqXDPf/0ajssw/Eb+NSt/lGfDiVgZnJFgSJISL2F9RIR5muV1rEbW73+yaPFrbSrXFcqV0lo6AKNDgmdSwtlXaTsG3dr1bqlSs5ycVaKSt0GwGOjhzHJHK3zSyFgv3Xsp71NcxnOCWQWMjZdw9FR16BdgqVKrIrtmdmcXqt6lStEQyXpifAuiqzLZWFwbjUdxvUqVMpU0hMHFimW+Vit9xsfEa1TNXKlUM7emuT8EZCfoqMzG9so3nQnwBNSpUTdRsBxMdBH6qhzvCi3tShye5ENVxPOWVrWIS2wi5ZeDyFnX7pArtSjm467QMySUsSzEsx2kkkniTqareuVKsDt6lSpQB21zYdda8fNWawZ8kakXzO1xbfaMMfKpUrmxsRwqtSorM6GYsPgYvWnEzdfoS5fY/Vk98g4UweW42/VxzYkKfmQRQ4ZSNxySMW+9epUqpYWy22/L6IY3g+acbDMcNPY9ZxERHgqKao+GwCGzmNbG1m+Uk/uG3hXKlceDOWLJptruf9NEllsew2M5MJVUikdm+j0g2HYM8yjxrUvhBp0Mt+0oW4WfOtuBqVKjHhklVt97HF2cklw6MbYWVCBc2eKMjZ/Urr4in+T+UE6MuMPMyH58sxktwDu1vZrlSuffHb2av7NsSKg0kJvzywI9HPONQP1Hom/eiDbs1rP5W5ZwrllM3KDN/VtLrxJz5B3XqVK7fxoxexswzO6POjH4eM3+S3PzTLL0hHBQgjPeDUbnAjqysCVOTMAFCgA29FQoXTNe2UCpUrpjhRkrfuNvK6QKXEqpIu2mnopERpuLAE+FSpUqlBNEvEZ//9k=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28" y="2876748"/>
            <a:ext cx="2707127" cy="1815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3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 animBg="1"/>
      <p:bldP spid="6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001" y="812393"/>
            <a:ext cx="7445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PLACE-BASED </a:t>
            </a:r>
            <a:r>
              <a:rPr lang="en-US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QUALITATIVE EVIDENCE</a:t>
            </a:r>
            <a:endParaRPr lang="en-US" b="1" dirty="0">
              <a:solidFill>
                <a:srgbClr val="FFFF00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Historic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cancellations/disruptions in wild rice harvests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2007-2012,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2016, 2018)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on TEK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&amp; place-based evidence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86" y="4017127"/>
            <a:ext cx="1722084" cy="1546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2360" y="5664173"/>
            <a:ext cx="277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average temperatures in ºF, </a:t>
            </a:r>
            <a:endParaRPr lang="en-US" sz="12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61" y="4009519"/>
            <a:ext cx="1667432" cy="154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9699" y="6320405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changes in climate variables 1980-2055 (A1B scenario)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8686" y="5746603"/>
            <a:ext cx="2773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90-degree days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785" y="3985029"/>
            <a:ext cx="1597290" cy="157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381023" y="5680336"/>
            <a:ext cx="277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frequency of 2” + precip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000" y="2920493"/>
            <a:ext cx="1013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SCIENCE-BASED </a:t>
            </a:r>
            <a:r>
              <a:rPr lang="en-US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QUANTITATIVE EVIDENCE</a:t>
            </a:r>
            <a:r>
              <a:rPr lang="en-US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: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Projected change in climate variables affecting habitat conditions for wild rice survival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0680" y="4963677"/>
            <a:ext cx="1295400" cy="381000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1661" y="4919602"/>
            <a:ext cx="1383520" cy="369332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15785" y="4962271"/>
            <a:ext cx="1477313" cy="369332"/>
          </a:xfrm>
          <a:prstGeom prst="rect">
            <a:avLst/>
          </a:prstGeom>
          <a:solidFill>
            <a:schemeClr val="bg1">
              <a:alpha val="1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GUSHERS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863" y="328691"/>
            <a:ext cx="3625155" cy="22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7" name="Group 3"/>
          <p:cNvGraphicFramePr>
            <a:graphicFrameLocks noGrp="1"/>
          </p:cNvGraphicFramePr>
          <p:nvPr>
            <p:extLst/>
          </p:nvPr>
        </p:nvGraphicFramePr>
        <p:xfrm>
          <a:off x="2705530" y="1637172"/>
          <a:ext cx="7285789" cy="3011276"/>
        </p:xfrm>
        <a:graphic>
          <a:graphicData uri="http://schemas.openxmlformats.org/drawingml/2006/table">
            <a:tbl>
              <a:tblPr/>
              <a:tblGrid>
                <a:gridCol w="3516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75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Bird migration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275" marR="2275" marT="2275" marB="2275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Vegetation</a:t>
                      </a:r>
                    </a:p>
                  </a:txBody>
                  <a:tcPr marL="2275" marR="2275" marT="2275" marB="2275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313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Geese Arrival</a:t>
                      </a:r>
                    </a:p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29 days earlier</a:t>
                      </a:r>
                    </a:p>
                  </a:txBody>
                  <a:tcPr marL="2275" marR="2275" marT="2275" marB="2275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 Baptista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(Wild Indigo) </a:t>
                      </a:r>
                    </a:p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  first bloom</a:t>
                      </a:r>
                    </a:p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 days earlier</a:t>
                      </a:r>
                    </a:p>
                  </a:txBody>
                  <a:tcPr marL="2275" marR="2275" marT="2275" marB="2275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Cardinal first song</a:t>
                      </a:r>
                    </a:p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22 days earlier</a:t>
                      </a:r>
                    </a:p>
                  </a:txBody>
                  <a:tcPr marL="2275" marR="2275" marT="2275" marB="2275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  Butterfly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weed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first bloom</a:t>
                      </a:r>
                    </a:p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 18 days earlier</a:t>
                      </a:r>
                    </a:p>
                  </a:txBody>
                  <a:tcPr marL="2275" marR="2275" marT="2275" marB="2275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313"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Robin arrival</a:t>
                      </a:r>
                    </a:p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9 days earlier</a:t>
                      </a:r>
                    </a:p>
                  </a:txBody>
                  <a:tcPr marL="2275" marR="2275" marT="2275" marB="2275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     Marsh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milkweed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first bloom</a:t>
                      </a:r>
                    </a:p>
                    <a:p>
                      <a:pPr marL="0" marR="0" lvl="0" indent="0" algn="ctr" defTabSz="6429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93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       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 days earlier</a:t>
                      </a:r>
                    </a:p>
                  </a:txBody>
                  <a:tcPr marL="2275" marR="2275" marT="2275" marB="2275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2499" name="Text Box 35"/>
          <p:cNvSpPr txBox="1">
            <a:spLocks noChangeArrowheads="1"/>
          </p:cNvSpPr>
          <p:nvPr/>
        </p:nvSpPr>
        <p:spPr bwMode="auto">
          <a:xfrm>
            <a:off x="2705530" y="458558"/>
            <a:ext cx="68893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latin typeface="Lucida Fax" panose="02060602050505020204" pitchFamily="18" charset="0"/>
                <a:cs typeface="Arial" panose="020B0604020202020204" pitchFamily="34" charset="0"/>
              </a:rPr>
              <a:t>Phenological Evidence in Wisconsin</a:t>
            </a:r>
            <a:r>
              <a:rPr lang="en-US" sz="2400" kern="0" dirty="0">
                <a:latin typeface="Lucida Fax" panose="02060602050505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kern="0" dirty="0">
                <a:latin typeface="Lucida Fax" panose="02060602050505020204" pitchFamily="18" charset="0"/>
                <a:cs typeface="Arial" panose="020B0604020202020204" pitchFamily="34" charset="0"/>
              </a:rPr>
              <a:t>during the past 60 Years…</a:t>
            </a:r>
          </a:p>
        </p:txBody>
      </p:sp>
      <p:pic>
        <p:nvPicPr>
          <p:cNvPr id="62507" name="Picture 43" descr="go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47" y="2154307"/>
            <a:ext cx="7620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8" name="Picture 44" descr="card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47" y="3059454"/>
            <a:ext cx="7239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09" name="Picture 45" descr="rob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47" y="3863717"/>
            <a:ext cx="9271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0" name="Picture 46" descr="baptis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23" y="2118681"/>
            <a:ext cx="571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1" name="Picture 47" descr="butterf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73" y="3008654"/>
            <a:ext cx="6096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512" name="Picture 48" descr="mars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23" y="3909599"/>
            <a:ext cx="609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ld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8" y="1845218"/>
            <a:ext cx="1252151" cy="1861936"/>
          </a:xfrm>
          <a:prstGeom prst="rect">
            <a:avLst/>
          </a:prstGeom>
        </p:spPr>
      </p:pic>
      <p:pic>
        <p:nvPicPr>
          <p:cNvPr id="3" name="Picture 2" descr="nina27_10.jpg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158" y="2487144"/>
            <a:ext cx="1564528" cy="10430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1676" y="5117452"/>
            <a:ext cx="883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000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1950-2014, </a:t>
            </a:r>
            <a:r>
              <a:rPr lang="en-US" sz="2000" kern="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average spring has occurred 12 days sooner than expected, fall has started 12 days later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9499" y="5983535"/>
            <a:ext cx="8487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182880" algn="ctr">
              <a:spcBef>
                <a:spcPct val="20000"/>
              </a:spcBef>
              <a:buClr>
                <a:srgbClr val="4D4D4D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season lengthened by 5-20 days across the state, </a:t>
            </a:r>
          </a:p>
          <a:p>
            <a:pPr marL="0" lvl="1" indent="-182880" algn="ctr">
              <a:spcBef>
                <a:spcPct val="20000"/>
              </a:spcBef>
              <a:buClr>
                <a:srgbClr val="4D4D4D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greatest change in NW Wisconsin</a:t>
            </a:r>
            <a:endParaRPr lang="en-US" sz="2000" u="sng" kern="0" dirty="0">
              <a:solidFill>
                <a:srgbClr val="CCFF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228" y="3891662"/>
            <a:ext cx="1883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Aldo Leopold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80877" y="3796681"/>
            <a:ext cx="1883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Nina Leopold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454" y="501897"/>
            <a:ext cx="67862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TEK observations tend to be </a:t>
            </a:r>
            <a:r>
              <a:rPr lang="en-US" sz="2000" b="1" u="sng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qualitative</a:t>
            </a:r>
            <a:r>
              <a:rPr lang="en-US" sz="2000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… </a:t>
            </a:r>
            <a:endParaRPr lang="en-US" sz="2000" dirty="0" smtClean="0">
              <a:solidFill>
                <a:srgbClr val="FFFF00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a single locale over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very long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resource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users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themselves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whose harvesting success 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dependent on the quality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reliability of their ecological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ojibwe people harvest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8"/>
          <a:stretch/>
        </p:blipFill>
        <p:spPr bwMode="auto">
          <a:xfrm>
            <a:off x="7315200" y="501897"/>
            <a:ext cx="3832860" cy="19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1075" y="3141452"/>
            <a:ext cx="681291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Scientific observations tend to be </a:t>
            </a:r>
            <a:r>
              <a:rPr lang="en-US" sz="2000" b="1" u="sng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quantitative</a:t>
            </a:r>
            <a:r>
              <a:rPr lang="en-US" sz="20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… </a:t>
            </a:r>
            <a:endParaRPr lang="en-US" sz="2000" b="1" dirty="0" smtClean="0">
              <a:solidFill>
                <a:srgbClr val="FFFF00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made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a small group of professionals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often synchronic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(at one point of time) data or simultaneous observations (many at one point of time)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wide range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frequently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the long-term perspective of TEK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660" y="6370321"/>
            <a:ext cx="1130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CCFF99"/>
                </a:solidFill>
                <a:cs typeface="Calibri" panose="020F0502020204030204" pitchFamily="34" charset="0"/>
              </a:rPr>
              <a:t>-Robin </a:t>
            </a:r>
            <a:r>
              <a:rPr lang="en-US" sz="1400" i="1" dirty="0" err="1">
                <a:solidFill>
                  <a:srgbClr val="CCFF99"/>
                </a:solidFill>
                <a:cs typeface="Calibri" panose="020F0502020204030204" pitchFamily="34" charset="0"/>
              </a:rPr>
              <a:t>Kimmerer</a:t>
            </a:r>
            <a:r>
              <a:rPr lang="en-US" sz="1400" i="1" dirty="0">
                <a:solidFill>
                  <a:srgbClr val="CCFF99"/>
                </a:solidFill>
                <a:cs typeface="Calibri" panose="020F0502020204030204" pitchFamily="34" charset="0"/>
              </a:rPr>
              <a:t>,</a:t>
            </a:r>
            <a:r>
              <a:rPr lang="en-US" sz="1400" dirty="0">
                <a:solidFill>
                  <a:srgbClr val="CCFF99"/>
                </a:solidFill>
              </a:rPr>
              <a:t> Weaving Traditional Ecological Knowledge into Biological Education: A Call to Action, 2002. </a:t>
            </a:r>
            <a:r>
              <a:rPr lang="en-US" sz="1400" dirty="0" err="1">
                <a:solidFill>
                  <a:srgbClr val="CCFF99"/>
                </a:solidFill>
              </a:rPr>
              <a:t>BioScience</a:t>
            </a:r>
            <a:r>
              <a:rPr lang="en-US" sz="1400" dirty="0">
                <a:solidFill>
                  <a:srgbClr val="CCFF99"/>
                </a:solidFill>
              </a:rPr>
              <a:t> 52: 432-438. </a:t>
            </a:r>
            <a:endParaRPr lang="en-US" sz="1400" i="1" dirty="0">
              <a:solidFill>
                <a:srgbClr val="CCFF99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3386453"/>
            <a:ext cx="3286125" cy="21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3055090" y="2218832"/>
            <a:ext cx="894607" cy="2517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7259" y="799285"/>
            <a:ext cx="2514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Lucida Fax" panose="02060602050505020204" pitchFamily="18" charset="0"/>
                <a:cs typeface="Calibri" panose="020F0502020204030204" pitchFamily="34" charset="0"/>
              </a:rPr>
              <a:t>Cultural Practice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3449" y="645397"/>
            <a:ext cx="282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cs typeface="Calibri" panose="020F0502020204030204" pitchFamily="34" charset="0"/>
              </a:rPr>
              <a:t>Key Species/Habitat</a:t>
            </a:r>
          </a:p>
        </p:txBody>
      </p:sp>
      <p:pic>
        <p:nvPicPr>
          <p:cNvPr id="3078" name="Picture 6" descr="http://schmidling.com/map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9" y="1487360"/>
            <a:ext cx="1956795" cy="165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babybulletblog.com/wp-content/uploads/2013/11/pancak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99" y="2907348"/>
            <a:ext cx="1102720" cy="1102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g4.southernliving.com/i/2012/11/peak-color-maple-trees/sugar-maple-fall-color-x.jpg?500:5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09" y="1569647"/>
            <a:ext cx="1801830" cy="1801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96703" y="645397"/>
            <a:ext cx="3755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cs typeface="Calibri" panose="020F0502020204030204" pitchFamily="34" charset="0"/>
              </a:rPr>
              <a:t>Place-based &amp; Scientific Evidence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02424" y="3458708"/>
            <a:ext cx="0" cy="494542"/>
          </a:xfrm>
          <a:prstGeom prst="straightConnector1">
            <a:avLst/>
          </a:prstGeom>
          <a:ln w="25400">
            <a:solidFill>
              <a:srgbClr val="CC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80757" y="4047571"/>
            <a:ext cx="2706584" cy="923330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C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cold spring nights for sap production  and quality</a:t>
            </a:r>
          </a:p>
        </p:txBody>
      </p:sp>
      <p:pic>
        <p:nvPicPr>
          <p:cNvPr id="16" name="Picture 4" descr="http://www.mnn.com/sites/default/files/styles/featured_blog/public/maple-syrup-boil-fe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34" y="1719462"/>
            <a:ext cx="2223990" cy="125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163352" y="5890249"/>
            <a:ext cx="695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How could climate change affect the cultural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nd economic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practice of maple sugaring?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6295906" y="2255839"/>
            <a:ext cx="697485" cy="2491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83804" y="5105400"/>
            <a:ext cx="185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 descr="https://www.wicci.wisc.edu/images_clients/fig8_without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393" y="2907348"/>
            <a:ext cx="2457450" cy="20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814713" y="5105400"/>
            <a:ext cx="300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change in Wisconsin’s average Spring temperatures  </a:t>
            </a:r>
            <a:r>
              <a:rPr lang="en-US" sz="1600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ºF, 1980-2055</a:t>
            </a:r>
          </a:p>
        </p:txBody>
      </p:sp>
    </p:spTree>
    <p:extLst>
      <p:ext uri="{BB962C8B-B14F-4D97-AF65-F5344CB8AC3E}">
        <p14:creationId xmlns:p14="http://schemas.microsoft.com/office/powerpoint/2010/main" val="8947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62200" y="384990"/>
            <a:ext cx="7633970" cy="6056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Project Roots </a:t>
            </a:r>
            <a:endParaRPr lang="en-US" sz="2200" b="1" dirty="0">
              <a:solidFill>
                <a:schemeClr val="bg1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4977" y="6071617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</a:t>
            </a:r>
            <a:r>
              <a:rPr lang="en-US" b="1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extreme storm events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47" y="3138832"/>
            <a:ext cx="3214590" cy="2410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4615" y="5933117"/>
            <a:ext cx="498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wild </a:t>
            </a:r>
            <a:r>
              <a:rPr lang="en-US" b="1" dirty="0" smtClean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  <a:p>
            <a:pPr algn="ctr"/>
            <a:r>
              <a:rPr lang="en-US" b="1" dirty="0" err="1" smtClean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Kakagon</a:t>
            </a:r>
            <a:r>
              <a:rPr lang="en-US" b="1" dirty="0" smtClean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Sloughs of the Bad River Ojibwe</a:t>
            </a:r>
          </a:p>
        </p:txBody>
      </p:sp>
      <p:pic>
        <p:nvPicPr>
          <p:cNvPr id="10" name="Picture 4" descr="Image result for duluth 2014 fl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64" y="3352814"/>
            <a:ext cx="4069937" cy="243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1560" y="2108435"/>
            <a:ext cx="10864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Climate change was affecting species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 habitats that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Ojibwe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treaty rights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1325" y="5015064"/>
            <a:ext cx="29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2014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4118">
            <a:off x="2324941" y="3145130"/>
            <a:ext cx="3597521" cy="2398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872" y="4632119"/>
            <a:ext cx="16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2015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3" name="Picture 4" descr="Image result for saxon harbor floo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865">
            <a:off x="2241516" y="3079559"/>
            <a:ext cx="3349323" cy="23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28925" y="3067495"/>
            <a:ext cx="1952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1560" y="1090980"/>
            <a:ext cx="103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Increasing evidence that climate change is affecting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safety on public lands and communities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60" y="2996705"/>
            <a:ext cx="3804740" cy="21433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89532" y="3952875"/>
            <a:ext cx="163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2018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9" grpId="0"/>
      <p:bldP spid="14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6739" y="2243365"/>
            <a:ext cx="24633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FFFF00"/>
                </a:solidFill>
                <a:latin typeface="Lucida Fax" panose="02060602050505020204" pitchFamily="18" charset="0"/>
              </a:rPr>
              <a:t>2014</a:t>
            </a:r>
          </a:p>
          <a:p>
            <a:pPr>
              <a:defRPr/>
            </a:pP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Midwest near-record 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cold for the Midwest</a:t>
            </a:r>
          </a:p>
          <a:p>
            <a:pPr>
              <a:defRPr/>
            </a:pP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Alaska warmest  since records began in 1918 </a:t>
            </a:r>
            <a:endParaRPr lang="en-US" sz="16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Globally: </a:t>
            </a:r>
            <a:r>
              <a:rPr lang="en-US" sz="1600" b="1" kern="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ottest </a:t>
            </a:r>
            <a:r>
              <a:rPr lang="en-US" sz="1600" b="1" kern="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on </a:t>
            </a:r>
            <a:r>
              <a:rPr lang="en-US" sz="1600" b="1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</a:p>
          <a:p>
            <a:pPr>
              <a:defRPr/>
            </a:pPr>
            <a:endParaRPr lang="en-US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 smtClean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CO2 Level = 398.6 ppm</a:t>
            </a:r>
            <a:endParaRPr lang="en-US" sz="1600" b="1" kern="0" dirty="0">
              <a:solidFill>
                <a:srgbClr val="CC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079" y="227057"/>
            <a:ext cx="71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FFFF00"/>
                </a:solidFill>
              </a:rPr>
              <a:t>What About the Polar Vortex? </a:t>
            </a:r>
            <a:endParaRPr lang="en-US" sz="2800" b="1" kern="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675" y="876302"/>
            <a:ext cx="3969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 smtClean="0">
                <a:solidFill>
                  <a:prstClr val="white"/>
                </a:solidFill>
                <a:latin typeface="Lucida Fax" panose="02060602050505020204" pitchFamily="18" charset="0"/>
              </a:rPr>
              <a:t>2014, 2015, 2016,      </a:t>
            </a:r>
            <a:endParaRPr lang="en-US" sz="2000" b="1" kern="0" dirty="0">
              <a:solidFill>
                <a:prstClr val="white"/>
              </a:solidFill>
              <a:latin typeface="Lucida Fax" panose="02060602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287231">
            <a:off x="3236146" y="698125"/>
            <a:ext cx="1120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i="1" kern="0" dirty="0" smtClean="0">
                <a:solidFill>
                  <a:srgbClr val="FF0000"/>
                </a:solidFill>
              </a:rPr>
              <a:t>and</a:t>
            </a:r>
            <a:endParaRPr lang="en-US" sz="2000" b="1" i="1" kern="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2135" y="2243365"/>
            <a:ext cx="267741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2015</a:t>
            </a:r>
          </a:p>
          <a:p>
            <a:pPr>
              <a:defRPr/>
            </a:pP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Record cold &amp; snowfall for eastern cities</a:t>
            </a:r>
          </a:p>
          <a:p>
            <a:pPr>
              <a:defRPr/>
            </a:pPr>
            <a:endParaRPr lang="en-US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Alaska:  </a:t>
            </a: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high temps for February</a:t>
            </a:r>
          </a:p>
          <a:p>
            <a:pPr>
              <a:defRPr/>
            </a:pPr>
            <a:endParaRPr lang="en-US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Hottest </a:t>
            </a:r>
            <a:r>
              <a:rPr lang="en-US" sz="1600" b="1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on </a:t>
            </a:r>
            <a:r>
              <a:rPr lang="en-US" sz="1600" b="1" kern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</a:p>
          <a:p>
            <a:pPr>
              <a:defRPr/>
            </a:pPr>
            <a:endParaRPr lang="en-US" sz="16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</a:t>
            </a:r>
            <a:r>
              <a:rPr lang="en-US" sz="1600" b="1" kern="0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 </a:t>
            </a:r>
            <a:r>
              <a:rPr lang="en-US" sz="1600" b="1" kern="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=</a:t>
            </a:r>
          </a:p>
          <a:p>
            <a:pPr>
              <a:defRPr/>
            </a:pPr>
            <a:r>
              <a:rPr lang="en-US" sz="1600" b="1" kern="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sz="1600" b="1" kern="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endParaRPr lang="en-US" sz="1600" b="1" kern="0" dirty="0">
              <a:solidFill>
                <a:srgbClr val="00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0461" y="2243365"/>
            <a:ext cx="336612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2018- 2/2019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Record cold and snowfall in Midwest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Alaska: 2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warmest year </a:t>
            </a:r>
          </a:p>
          <a:p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baseline="30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warmest year on record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CO2 Levels = </a:t>
            </a:r>
          </a:p>
          <a:p>
            <a:r>
              <a:rPr 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 ppm  (2/19)</a:t>
            </a:r>
            <a:endParaRPr lang="en-US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2641" y="845220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Lucida Fax" panose="02060602050505020204" pitchFamily="18" charset="0"/>
              </a:rPr>
              <a:t>2018??</a:t>
            </a:r>
            <a:endParaRPr lang="en-US" sz="2000" b="1" dirty="0">
              <a:latin typeface="Lucida Fax" panose="02060602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723" y="5885850"/>
            <a:ext cx="1023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Fax" panose="02060602050505020204" pitchFamily="18" charset="0"/>
              </a:rPr>
              <a:t>The last four-year (2015–2018) and five-year (2014–2018) periods are the warmest four- and five-year stretches on record for the contiguous U.S.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1153" y="2243365"/>
            <a:ext cx="238335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2016 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Record cold and snow in Midwest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Alaska: warmest year on record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ottest year on record</a:t>
            </a:r>
          </a:p>
          <a:p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CO2 levels = 409 ppm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61" y="227057"/>
            <a:ext cx="2776559" cy="15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6739" y="2243365"/>
            <a:ext cx="24633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FFFF00"/>
                </a:solidFill>
                <a:latin typeface="Lucida Fax" panose="02060602050505020204" pitchFamily="18" charset="0"/>
              </a:rPr>
              <a:t>2014</a:t>
            </a:r>
          </a:p>
          <a:p>
            <a:pPr>
              <a:defRPr/>
            </a:pP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Midwest near-record 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cold for the Midwest</a:t>
            </a:r>
          </a:p>
          <a:p>
            <a:pPr>
              <a:defRPr/>
            </a:pP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Alaska warmest  since records began in 1918 </a:t>
            </a:r>
            <a:endParaRPr lang="en-US" sz="16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Globally: </a:t>
            </a:r>
            <a:r>
              <a:rPr lang="en-US" sz="1600" b="1" kern="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ottest </a:t>
            </a:r>
            <a:r>
              <a:rPr lang="en-US" sz="1600" b="1" kern="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on </a:t>
            </a:r>
            <a:r>
              <a:rPr lang="en-US" sz="1600" b="1" kern="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</a:p>
          <a:p>
            <a:pPr>
              <a:defRPr/>
            </a:pPr>
            <a:endParaRPr lang="en-US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 smtClean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CO2 Level = 398.6 ppm</a:t>
            </a:r>
            <a:endParaRPr lang="en-US" sz="1600" b="1" kern="0" dirty="0">
              <a:solidFill>
                <a:srgbClr val="CC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079" y="227057"/>
            <a:ext cx="71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 smtClean="0">
                <a:solidFill>
                  <a:srgbClr val="FFFF00"/>
                </a:solidFill>
              </a:rPr>
              <a:t>What About the Polar Vortex? </a:t>
            </a:r>
            <a:endParaRPr lang="en-US" sz="2800" b="1" kern="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675" y="876302"/>
            <a:ext cx="3969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dirty="0" smtClean="0">
                <a:solidFill>
                  <a:prstClr val="white"/>
                </a:solidFill>
                <a:latin typeface="Lucida Fax" panose="02060602050505020204" pitchFamily="18" charset="0"/>
              </a:rPr>
              <a:t>2014, 2015, 2016,      </a:t>
            </a:r>
            <a:endParaRPr lang="en-US" sz="2000" b="1" kern="0" dirty="0">
              <a:solidFill>
                <a:prstClr val="white"/>
              </a:solidFill>
              <a:latin typeface="Lucida Fax" panose="02060602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287231">
            <a:off x="3236146" y="698125"/>
            <a:ext cx="1120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i="1" kern="0" dirty="0" smtClean="0">
                <a:solidFill>
                  <a:srgbClr val="FF0000"/>
                </a:solidFill>
              </a:rPr>
              <a:t>and</a:t>
            </a:r>
            <a:endParaRPr lang="en-US" sz="2000" b="1" i="1" kern="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2135" y="2243365"/>
            <a:ext cx="267741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2015</a:t>
            </a:r>
          </a:p>
          <a:p>
            <a:pPr>
              <a:defRPr/>
            </a:pP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Record cold &amp; snowfall for eastern cities</a:t>
            </a:r>
          </a:p>
          <a:p>
            <a:pPr>
              <a:defRPr/>
            </a:pPr>
            <a:endParaRPr lang="en-US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Alaska:  </a:t>
            </a: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high temps for February</a:t>
            </a:r>
          </a:p>
          <a:p>
            <a:pPr>
              <a:defRPr/>
            </a:pPr>
            <a:endParaRPr lang="en-US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Hottest </a:t>
            </a:r>
            <a:r>
              <a:rPr lang="en-US" sz="1600" b="1" kern="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on </a:t>
            </a:r>
            <a:r>
              <a:rPr lang="en-US" sz="1600" b="1" kern="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</a:p>
          <a:p>
            <a:pPr>
              <a:defRPr/>
            </a:pPr>
            <a:endParaRPr lang="en-US" sz="1600" b="1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kern="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</a:t>
            </a:r>
            <a:r>
              <a:rPr lang="en-US" sz="1600" b="1" kern="0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 </a:t>
            </a:r>
            <a:r>
              <a:rPr lang="en-US" sz="1600" b="1" kern="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=</a:t>
            </a:r>
          </a:p>
          <a:p>
            <a:pPr>
              <a:defRPr/>
            </a:pPr>
            <a:r>
              <a:rPr lang="en-US" sz="1600" b="1" kern="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kern="0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sz="1600" b="1" kern="0" dirty="0" smtClean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endParaRPr lang="en-US" sz="1600" b="1" kern="0" dirty="0">
              <a:solidFill>
                <a:srgbClr val="00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10461" y="2243365"/>
            <a:ext cx="336612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2018- 2/2019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Record cold and snowfall in Midwest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Alaska: 2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warmest year </a:t>
            </a:r>
          </a:p>
          <a:p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baseline="30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warmest year on record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CO2 Levels = </a:t>
            </a:r>
          </a:p>
          <a:p>
            <a:r>
              <a:rPr lang="en-US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 ppm  (2/19)</a:t>
            </a:r>
            <a:endParaRPr lang="en-US" sz="1600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2641" y="845220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Lucida Fax" panose="02060602050505020204" pitchFamily="18" charset="0"/>
              </a:rPr>
              <a:t>2018??</a:t>
            </a:r>
            <a:endParaRPr lang="en-US" sz="2000" b="1" dirty="0">
              <a:latin typeface="Lucida Fax" panose="02060602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723" y="5885850"/>
            <a:ext cx="1023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Lucida Fax" panose="02060602050505020204" pitchFamily="18" charset="0"/>
              </a:rPr>
              <a:t>The last four-year (2015–2018) and five-year (2014–2018) periods are the warmest four- and five-year stretches on record for the contiguous U.S.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1153" y="2243365"/>
            <a:ext cx="238335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Lucida Fax" panose="02060602050505020204" pitchFamily="18" charset="0"/>
              </a:rPr>
              <a:t>2016 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Record cold and snow in Midwest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Alaska: warmest year on record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ottest year on record</a:t>
            </a:r>
          </a:p>
          <a:p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CO2 levels = 409 ppm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61" y="227057"/>
            <a:ext cx="2776559" cy="15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9218">
            <a:off x="1970213" y="2107081"/>
            <a:ext cx="2768050" cy="2044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2878">
            <a:off x="6962900" y="2208447"/>
            <a:ext cx="2882973" cy="2078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31716">
            <a:off x="3704329" y="2162323"/>
            <a:ext cx="5037359" cy="35557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1768" y="528935"/>
            <a:ext cx="968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00"/>
              </a:spcBef>
              <a:buClr>
                <a:srgbClr val="DD8047"/>
              </a:buClr>
              <a:buSzPct val="60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“Traditional” climate literacy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approaches were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not resonating with audiences</a:t>
            </a:r>
          </a:p>
        </p:txBody>
      </p:sp>
    </p:spTree>
    <p:extLst>
      <p:ext uri="{BB962C8B-B14F-4D97-AF65-F5344CB8AC3E}">
        <p14:creationId xmlns:p14="http://schemas.microsoft.com/office/powerpoint/2010/main" val="2283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179" y="369022"/>
            <a:ext cx="11455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Our Goal</a:t>
            </a:r>
            <a:endParaRPr lang="en-US" sz="2800" b="1" kern="0" noProof="0" dirty="0" smtClean="0">
              <a:solidFill>
                <a:schemeClr val="tx2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noProof="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24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a climate </a:t>
            </a:r>
            <a:r>
              <a:rPr lang="en-US" sz="2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literacy </a:t>
            </a:r>
            <a:r>
              <a:rPr lang="en-US" sz="2400" b="1" kern="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model” that increases people’s awareness of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climate change so they </a:t>
            </a:r>
            <a:r>
              <a:rPr lang="en-US" sz="24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want to </a:t>
            </a:r>
            <a:endParaRPr lang="en-US" sz="2400" b="1" kern="0" noProof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something 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it!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7339" y="3230880"/>
            <a:ext cx="110819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anose="02060602050505020204" pitchFamily="18" charset="0"/>
                <a:cs typeface="Arial" panose="020B0604020202020204" pitchFamily="34" charset="0"/>
              </a:rPr>
              <a:t>The Result</a:t>
            </a:r>
          </a:p>
          <a:p>
            <a:pPr algn="ctr"/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Gikinoo’wizhiwe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Onji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Waaban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Guiding for Tomorrow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 “G-WOW” Climate Literacy Model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1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4501" y="3030841"/>
            <a:ext cx="6253942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“…l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ocal, place-based evidence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climate change gained through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experiential learning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as, or more effective than, simply studying analytical climate change data to increasing climate change literacy.” </a:t>
            </a:r>
          </a:p>
          <a:p>
            <a:endParaRPr lang="en-US" i="1" dirty="0">
              <a:latin typeface="Lucida Fax" panose="02060602050505020204" pitchFamily="18" charset="0"/>
            </a:endParaRPr>
          </a:p>
          <a:p>
            <a:pPr algn="ctr"/>
            <a:r>
              <a:rPr lang="en-US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 Psychology of Climate Change Communication”,  </a:t>
            </a:r>
            <a:r>
              <a:rPr lang="en-US" i="1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Columbia </a:t>
            </a:r>
            <a:r>
              <a:rPr lang="en-US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2009</a:t>
            </a:r>
            <a:endParaRPr lang="en-US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http://www.chrismadden.co.uk/images/cartoons/bury-head-sand-global-warming-carto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212">
            <a:off x="8287364" y="1737183"/>
            <a:ext cx="3608984" cy="4618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694574" y="315037"/>
            <a:ext cx="1134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What’s Different About the </a:t>
            </a:r>
            <a:r>
              <a:rPr lang="en-US" sz="2800" b="1" dirty="0" smtClean="0">
                <a:solidFill>
                  <a:srgbClr val="FFFF00"/>
                </a:solidFill>
                <a:latin typeface="Lucida Fax" panose="02060602050505020204" pitchFamily="18" charset="0"/>
                <a:cs typeface="Arial" panose="020B0604020202020204" pitchFamily="34" charset="0"/>
              </a:rPr>
              <a:t>G-WOW Climate Literacy Model?</a:t>
            </a:r>
            <a:endParaRPr lang="en-US" sz="2800" b="1" dirty="0">
              <a:solidFill>
                <a:srgbClr val="FFFF00"/>
              </a:solidFill>
              <a:latin typeface="Lucida Fax" panose="02060602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574" y="1740073"/>
            <a:ext cx="5135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  It’s research based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0932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B0ECBC7-0ED2-4EF9-AA34-4B36F714A02F}"/>
              </a:ext>
            </a:extLst>
          </p:cNvPr>
          <p:cNvSpPr txBox="1"/>
          <p:nvPr/>
        </p:nvSpPr>
        <p:spPr>
          <a:xfrm>
            <a:off x="610370" y="1643469"/>
            <a:ext cx="4000097" cy="4093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Interpretation is….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highly effective style of communication that can make a topic or object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come alive” by revealing meanings and relationships to an audience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used in any field or discipline, in many different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formats</a:t>
            </a: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science </a:t>
            </a:r>
            <a:r>
              <a:rPr lang="en-US" sz="2000" b="1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communication!</a:t>
            </a:r>
            <a:endParaRPr lang="en-US" sz="20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7096" y="347316"/>
            <a:ext cx="10373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Lucida Fax" panose="02060602050505020204" pitchFamily="18" charset="0"/>
              </a:rPr>
              <a:t>2.  It uses an Interpretative Communication Framework</a:t>
            </a:r>
            <a:endParaRPr lang="en-US" sz="2400" b="1" dirty="0">
              <a:latin typeface="Lucida Fax" panose="02060602050505020204" pitchFamily="18" charset="0"/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85" y="2283027"/>
            <a:ext cx="1641199" cy="2547612"/>
          </a:xfrm>
          <a:prstGeom prst="rect">
            <a:avLst/>
          </a:prstGeom>
        </p:spPr>
      </p:pic>
      <p:pic>
        <p:nvPicPr>
          <p:cNvPr id="12" name="Picture 4" descr="Image result for national park interpreter">
            <a:extLst>
              <a:ext uri="{FF2B5EF4-FFF2-40B4-BE49-F238E27FC236}">
                <a16:creationId xmlns:a16="http://schemas.microsoft.com/office/drawing/2014/main" id="{CD212009-CBDE-4E31-89CC-D624E07E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4852" y="1492227"/>
            <a:ext cx="3156997" cy="2197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9"/>
          <a:stretch/>
        </p:blipFill>
        <p:spPr>
          <a:xfrm>
            <a:off x="8732693" y="4108604"/>
            <a:ext cx="3005831" cy="205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89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shed Metal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brushed metal presentation (widescreen).potx" id="{C4E52658-42BB-4751-AD45-DBF99E6546BE}" vid="{DAEF9E1A-844D-45D9-BB7C-945DFF722FA1}"/>
    </a:ext>
  </a:extLst>
</a:theme>
</file>

<file path=ppt/theme/theme2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brushed metal presentation (widescreen)</Template>
  <TotalTime>1396</TotalTime>
  <Words>2935</Words>
  <Application>Microsoft Office PowerPoint</Application>
  <PresentationFormat>Widescreen</PresentationFormat>
  <Paragraphs>488</Paragraphs>
  <Slides>51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ＭＳ Ｐゴシック</vt:lpstr>
      <vt:lpstr>Arial</vt:lpstr>
      <vt:lpstr>Calibri</vt:lpstr>
      <vt:lpstr>Georgia</vt:lpstr>
      <vt:lpstr>Helvetica Neue</vt:lpstr>
      <vt:lpstr>Lucida Fax</vt:lpstr>
      <vt:lpstr>Lucida Handwriting</vt:lpstr>
      <vt:lpstr>MV Boli</vt:lpstr>
      <vt:lpstr>Proxima Nova</vt:lpstr>
      <vt:lpstr>Rockwell</vt:lpstr>
      <vt:lpstr>Symbol</vt:lpstr>
      <vt:lpstr>Times New Roman</vt:lpstr>
      <vt:lpstr>Tw Cen MT</vt:lpstr>
      <vt:lpstr>Wingdings</vt:lpstr>
      <vt:lpstr>Brushed Metal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Cathy Techtmann</dc:creator>
  <cp:lastModifiedBy>Cathy Techtmann</cp:lastModifiedBy>
  <cp:revision>120</cp:revision>
  <dcterms:created xsi:type="dcterms:W3CDTF">2019-03-26T18:35:48Z</dcterms:created>
  <dcterms:modified xsi:type="dcterms:W3CDTF">2019-06-13T02:52:47Z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